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450" r:id="rId2"/>
    <p:sldId id="459" r:id="rId3"/>
    <p:sldId id="423" r:id="rId4"/>
    <p:sldId id="454" r:id="rId5"/>
    <p:sldId id="456" r:id="rId6"/>
    <p:sldId id="457" r:id="rId7"/>
    <p:sldId id="461" r:id="rId8"/>
    <p:sldId id="432" r:id="rId9"/>
    <p:sldId id="453" r:id="rId10"/>
    <p:sldId id="460" r:id="rId11"/>
    <p:sldId id="441"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ED1944"/>
    <a:srgbClr val="0037A4"/>
    <a:srgbClr val="00297A"/>
    <a:srgbClr val="002D86"/>
    <a:srgbClr val="72626B"/>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3678" autoAdjust="0"/>
  </p:normalViewPr>
  <p:slideViewPr>
    <p:cSldViewPr>
      <p:cViewPr varScale="1">
        <p:scale>
          <a:sx n="80" d="100"/>
          <a:sy n="80" d="100"/>
        </p:scale>
        <p:origin x="72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8F144B2B-89A4-4F83-A2D3-2F6A7C85E58E}" type="datetimeFigureOut">
              <a:rPr lang="en-GB" smtClean="0"/>
              <a:t>07/09/2018</a:t>
            </a:fld>
            <a:endParaRPr lang="en-GB"/>
          </a:p>
        </p:txBody>
      </p:sp>
      <p:sp>
        <p:nvSpPr>
          <p:cNvPr id="4" name="Footer Placeholder 3"/>
          <p:cNvSpPr>
            <a:spLocks noGrp="1"/>
          </p:cNvSpPr>
          <p:nvPr>
            <p:ph type="ftr" sz="quarter" idx="2"/>
          </p:nvPr>
        </p:nvSpPr>
        <p:spPr>
          <a:xfrm>
            <a:off x="0" y="9428164"/>
            <a:ext cx="2944958"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8164"/>
            <a:ext cx="2944958" cy="496887"/>
          </a:xfrm>
          <a:prstGeom prst="rect">
            <a:avLst/>
          </a:prstGeom>
        </p:spPr>
        <p:txBody>
          <a:bodyPr vert="horz" lIns="91440" tIns="45720" rIns="91440" bIns="45720" rtlCol="0" anchor="b"/>
          <a:lstStyle>
            <a:lvl1pPr algn="r">
              <a:defRPr sz="1200"/>
            </a:lvl1pPr>
          </a:lstStyle>
          <a:p>
            <a:fld id="{A1B4ABD2-73FB-4E0D-937E-06E57CD4F286}" type="slidenum">
              <a:rPr lang="en-GB" smtClean="0"/>
              <a:t>‹#›</a:t>
            </a:fld>
            <a:endParaRPr lang="en-GB"/>
          </a:p>
        </p:txBody>
      </p:sp>
    </p:spTree>
    <p:extLst>
      <p:ext uri="{BB962C8B-B14F-4D97-AF65-F5344CB8AC3E}">
        <p14:creationId xmlns:p14="http://schemas.microsoft.com/office/powerpoint/2010/main" val="4216157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FAF03BF-2503-4EC6-9858-AE2A44F1C018}" type="datetimeFigureOut">
              <a:rPr lang="en-GB" smtClean="0"/>
              <a:t>07/09/2018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0745E7A-B764-42BE-AA2B-6D28D1069544}" type="slidenum">
              <a:rPr lang="en-GB" smtClean="0"/>
              <a:t>‹#›</a:t>
            </a:fld>
            <a:endParaRPr lang="en-GB"/>
          </a:p>
        </p:txBody>
      </p:sp>
    </p:spTree>
    <p:extLst>
      <p:ext uri="{BB962C8B-B14F-4D97-AF65-F5344CB8AC3E}">
        <p14:creationId xmlns:p14="http://schemas.microsoft.com/office/powerpoint/2010/main" val="189761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little bit about</a:t>
            </a:r>
            <a:r>
              <a:rPr lang="en-GB" baseline="0" dirty="0" smtClean="0"/>
              <a:t> me, and my role. </a:t>
            </a:r>
            <a:endParaRPr lang="en-GB" dirty="0"/>
          </a:p>
        </p:txBody>
      </p:sp>
      <p:sp>
        <p:nvSpPr>
          <p:cNvPr id="4" name="Slide Number Placeholder 3"/>
          <p:cNvSpPr>
            <a:spLocks noGrp="1"/>
          </p:cNvSpPr>
          <p:nvPr>
            <p:ph type="sldNum" sz="quarter" idx="10"/>
          </p:nvPr>
        </p:nvSpPr>
        <p:spPr/>
        <p:txBody>
          <a:bodyPr/>
          <a:lstStyle/>
          <a:p>
            <a:fld id="{70745E7A-B764-42BE-AA2B-6D28D1069544}" type="slidenum">
              <a:rPr lang="en-GB" smtClean="0"/>
              <a:t>1</a:t>
            </a:fld>
            <a:endParaRPr lang="en-GB"/>
          </a:p>
        </p:txBody>
      </p:sp>
    </p:spTree>
    <p:extLst>
      <p:ext uri="{BB962C8B-B14F-4D97-AF65-F5344CB8AC3E}">
        <p14:creationId xmlns:p14="http://schemas.microsoft.com/office/powerpoint/2010/main" val="3719258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745E7A-B764-42BE-AA2B-6D28D1069544}" type="slidenum">
              <a:rPr lang="en-GB" smtClean="0"/>
              <a:t>10</a:t>
            </a:fld>
            <a:endParaRPr lang="en-GB"/>
          </a:p>
        </p:txBody>
      </p:sp>
    </p:spTree>
    <p:extLst>
      <p:ext uri="{BB962C8B-B14F-4D97-AF65-F5344CB8AC3E}">
        <p14:creationId xmlns:p14="http://schemas.microsoft.com/office/powerpoint/2010/main" val="2100656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745E7A-B764-42BE-AA2B-6D28D1069544}" type="slidenum">
              <a:rPr lang="en-GB" smtClean="0"/>
              <a:t>11</a:t>
            </a:fld>
            <a:endParaRPr lang="en-GB"/>
          </a:p>
        </p:txBody>
      </p:sp>
    </p:spTree>
    <p:extLst>
      <p:ext uri="{BB962C8B-B14F-4D97-AF65-F5344CB8AC3E}">
        <p14:creationId xmlns:p14="http://schemas.microsoft.com/office/powerpoint/2010/main" val="47172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a global currency and international payment specialist</a:t>
            </a:r>
            <a:r>
              <a:rPr lang="en-GB" baseline="0" dirty="0" smtClean="0"/>
              <a:t>, focussing 100% on everything involved in foreign exchange </a:t>
            </a:r>
            <a:endParaRPr lang="en-GB" dirty="0" smtClean="0"/>
          </a:p>
          <a:p>
            <a:r>
              <a:rPr lang="en-GB" dirty="0" smtClean="0"/>
              <a:t>Introduction</a:t>
            </a:r>
            <a:r>
              <a:rPr lang="en-GB" baseline="0" dirty="0" smtClean="0"/>
              <a:t> – commercial partnership with Clarkson Hyde to provide FX as an additional service to their clients. Operate as an external FX consultant to ensure their clients are managing FX cost effectively enough.</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0745E7A-B764-42BE-AA2B-6D28D1069544}" type="slidenum">
              <a:rPr lang="en-GB" smtClean="0"/>
              <a:t>2</a:t>
            </a:fld>
            <a:endParaRPr lang="en-GB"/>
          </a:p>
        </p:txBody>
      </p:sp>
    </p:spTree>
    <p:extLst>
      <p:ext uri="{BB962C8B-B14F-4D97-AF65-F5344CB8AC3E}">
        <p14:creationId xmlns:p14="http://schemas.microsoft.com/office/powerpoint/2010/main" val="145209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745E7A-B764-42BE-AA2B-6D28D1069544}" type="slidenum">
              <a:rPr lang="en-GB" smtClean="0"/>
              <a:t>3</a:t>
            </a:fld>
            <a:endParaRPr lang="en-GB"/>
          </a:p>
        </p:txBody>
      </p:sp>
    </p:spTree>
    <p:extLst>
      <p:ext uri="{BB962C8B-B14F-4D97-AF65-F5344CB8AC3E}">
        <p14:creationId xmlns:p14="http://schemas.microsoft.com/office/powerpoint/2010/main" val="14018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Shows</a:t>
            </a:r>
            <a:r>
              <a:rPr lang="en-GB" baseline="0" dirty="0" smtClean="0"/>
              <a:t> the Brexit Impact on GBP USD 6/8/18</a:t>
            </a:r>
          </a:p>
          <a:p>
            <a:r>
              <a:rPr lang="en-GB" dirty="0" smtClean="0"/>
              <a:t>With everything there</a:t>
            </a:r>
            <a:r>
              <a:rPr lang="en-GB" baseline="0" dirty="0" smtClean="0"/>
              <a:t> are 2 sides to an argument for our importers and exporters</a:t>
            </a:r>
          </a:p>
          <a:p>
            <a:r>
              <a:rPr lang="en-GB" baseline="0" dirty="0" smtClean="0"/>
              <a:t>Clearly with the devaluing pound our export market would grow however import businesses would suffer and profits be squeezed if proper risk management strategies were not used.</a:t>
            </a:r>
          </a:p>
          <a:p>
            <a:r>
              <a:rPr lang="en-GB" baseline="0" dirty="0" smtClean="0"/>
              <a:t>This is where we come in </a:t>
            </a:r>
            <a:endParaRPr lang="en-GB" baseline="0" dirty="0" smtClean="0"/>
          </a:p>
          <a:p>
            <a:r>
              <a:rPr lang="en-GB" dirty="0" smtClean="0"/>
              <a:t>Shows</a:t>
            </a:r>
            <a:r>
              <a:rPr lang="en-GB" baseline="0" dirty="0" smtClean="0"/>
              <a:t> the Brexit Impact on GBP USD 6/8/18</a:t>
            </a:r>
          </a:p>
          <a:p>
            <a:r>
              <a:rPr lang="en-GB" dirty="0" smtClean="0"/>
              <a:t>With everything there</a:t>
            </a:r>
            <a:r>
              <a:rPr lang="en-GB" baseline="0" dirty="0" smtClean="0"/>
              <a:t> are 2 sides to an argument for our importers and exporters</a:t>
            </a:r>
          </a:p>
          <a:p>
            <a:r>
              <a:rPr lang="en-GB" baseline="0" dirty="0" smtClean="0"/>
              <a:t>Clearly with the devaluing pound our export market would grow however import businesses would suffer and profits be squeezed if proper risk management strategies were not used.</a:t>
            </a:r>
          </a:p>
          <a:p>
            <a:r>
              <a:rPr lang="en-GB" baseline="0" dirty="0" smtClean="0"/>
              <a:t>This is where we come in </a:t>
            </a:r>
          </a:p>
          <a:p>
            <a:endParaRPr lang="en-GB" baseline="0" dirty="0" smtClean="0"/>
          </a:p>
          <a:p>
            <a:r>
              <a:rPr lang="en-GB" dirty="0">
                <a:solidFill>
                  <a:schemeClr val="tx1">
                    <a:lumMod val="50000"/>
                  </a:schemeClr>
                </a:solidFill>
              </a:rPr>
              <a:t>Profitability</a:t>
            </a:r>
          </a:p>
          <a:p>
            <a:r>
              <a:rPr lang="en-GB" dirty="0">
                <a:solidFill>
                  <a:schemeClr val="tx1">
                    <a:lumMod val="50000"/>
                  </a:schemeClr>
                </a:solidFill>
              </a:rPr>
              <a:t>Pricing</a:t>
            </a:r>
          </a:p>
          <a:p>
            <a:r>
              <a:rPr lang="en-GB" dirty="0">
                <a:solidFill>
                  <a:schemeClr val="tx1">
                    <a:lumMod val="50000"/>
                  </a:schemeClr>
                </a:solidFill>
              </a:rPr>
              <a:t>Import Costs</a:t>
            </a:r>
          </a:p>
          <a:p>
            <a:r>
              <a:rPr lang="en-GB" dirty="0">
                <a:solidFill>
                  <a:schemeClr val="tx1">
                    <a:lumMod val="50000"/>
                  </a:schemeClr>
                </a:solidFill>
              </a:rPr>
              <a:t>Employment</a:t>
            </a:r>
          </a:p>
          <a:p>
            <a:r>
              <a:rPr lang="en-GB" dirty="0">
                <a:solidFill>
                  <a:schemeClr val="tx1">
                    <a:lumMod val="50000"/>
                  </a:schemeClr>
                </a:solidFill>
              </a:rPr>
              <a:t>Expansion</a:t>
            </a:r>
          </a:p>
          <a:p>
            <a:r>
              <a:rPr lang="en-GB" dirty="0">
                <a:solidFill>
                  <a:schemeClr val="tx1">
                    <a:lumMod val="50000"/>
                  </a:schemeClr>
                </a:solidFill>
              </a:rPr>
              <a:t>New markets</a:t>
            </a:r>
          </a:p>
          <a:p>
            <a:r>
              <a:rPr lang="en-GB" dirty="0">
                <a:solidFill>
                  <a:schemeClr val="tx1">
                    <a:lumMod val="50000"/>
                  </a:schemeClr>
                </a:solidFill>
              </a:rPr>
              <a:t>Export growth</a:t>
            </a:r>
            <a:endParaRPr lang="en-GB" baseline="0" dirty="0" smtClean="0"/>
          </a:p>
        </p:txBody>
      </p:sp>
      <p:sp>
        <p:nvSpPr>
          <p:cNvPr id="4" name="Slide Number Placeholder 3"/>
          <p:cNvSpPr>
            <a:spLocks noGrp="1"/>
          </p:cNvSpPr>
          <p:nvPr>
            <p:ph type="sldNum" sz="quarter" idx="10"/>
          </p:nvPr>
        </p:nvSpPr>
        <p:spPr/>
        <p:txBody>
          <a:bodyPr/>
          <a:lstStyle/>
          <a:p>
            <a:fld id="{7238F4B0-E544-44B7-9A92-92697376E1C6}" type="slidenum">
              <a:rPr lang="en-GB" smtClean="0"/>
              <a:t>4</a:t>
            </a:fld>
            <a:endParaRPr lang="en-GB"/>
          </a:p>
        </p:txBody>
      </p:sp>
    </p:spTree>
    <p:extLst>
      <p:ext uri="{BB962C8B-B14F-4D97-AF65-F5344CB8AC3E}">
        <p14:creationId xmlns:p14="http://schemas.microsoft.com/office/powerpoint/2010/main" val="362068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238F4B0-E544-44B7-9A92-92697376E1C6}" type="slidenum">
              <a:rPr lang="en-GB" smtClean="0"/>
              <a:t>5</a:t>
            </a:fld>
            <a:endParaRPr lang="en-GB"/>
          </a:p>
        </p:txBody>
      </p:sp>
    </p:spTree>
    <p:extLst>
      <p:ext uri="{BB962C8B-B14F-4D97-AF65-F5344CB8AC3E}">
        <p14:creationId xmlns:p14="http://schemas.microsoft.com/office/powerpoint/2010/main" val="30613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lumMod val="50000"/>
                  </a:schemeClr>
                </a:solidFill>
              </a:rPr>
              <a:t>Adapting - Adapting to change and the needs of clients in a fast moving commercial environment</a:t>
            </a:r>
          </a:p>
          <a:p>
            <a:pPr marL="0" indent="0">
              <a:buNone/>
            </a:pPr>
            <a:endParaRPr lang="en-GB" sz="1200" dirty="0" smtClean="0">
              <a:solidFill>
                <a:schemeClr val="tx1">
                  <a:lumMod val="50000"/>
                </a:schemeClr>
              </a:solidFill>
            </a:endParaRPr>
          </a:p>
          <a:p>
            <a:r>
              <a:rPr lang="en-GB" sz="1200" dirty="0" smtClean="0">
                <a:solidFill>
                  <a:schemeClr val="tx1">
                    <a:lumMod val="50000"/>
                  </a:schemeClr>
                </a:solidFill>
              </a:rPr>
              <a:t>Advisory</a:t>
            </a:r>
            <a:r>
              <a:rPr lang="en-GB" sz="1200" baseline="0" dirty="0" smtClean="0">
                <a:solidFill>
                  <a:schemeClr val="tx1">
                    <a:lumMod val="50000"/>
                  </a:schemeClr>
                </a:solidFill>
              </a:rPr>
              <a:t> - </a:t>
            </a:r>
            <a:r>
              <a:rPr lang="en-GB" sz="1200" dirty="0" smtClean="0">
                <a:solidFill>
                  <a:schemeClr val="tx1">
                    <a:lumMod val="50000"/>
                  </a:schemeClr>
                </a:solidFill>
              </a:rPr>
              <a:t>Quickly moving into becoming trusted advisors in a number of areas</a:t>
            </a:r>
          </a:p>
          <a:p>
            <a:pPr marL="0" indent="0">
              <a:buNone/>
            </a:pPr>
            <a:endParaRPr lang="en-GB" sz="1200" dirty="0" smtClean="0">
              <a:solidFill>
                <a:schemeClr val="tx1">
                  <a:lumMod val="50000"/>
                </a:schemeClr>
              </a:solidFill>
            </a:endParaRPr>
          </a:p>
          <a:p>
            <a:r>
              <a:rPr lang="en-GB" sz="1200" dirty="0" smtClean="0">
                <a:solidFill>
                  <a:schemeClr val="tx1">
                    <a:lumMod val="50000"/>
                  </a:schemeClr>
                </a:solidFill>
              </a:rPr>
              <a:t>Priorities</a:t>
            </a:r>
            <a:r>
              <a:rPr lang="en-GB" sz="1200" baseline="0" dirty="0" smtClean="0">
                <a:solidFill>
                  <a:schemeClr val="tx1">
                    <a:lumMod val="50000"/>
                  </a:schemeClr>
                </a:solidFill>
              </a:rPr>
              <a:t> - </a:t>
            </a:r>
            <a:r>
              <a:rPr lang="en-GB" sz="1200" dirty="0" smtClean="0">
                <a:solidFill>
                  <a:schemeClr val="tx1">
                    <a:lumMod val="50000"/>
                  </a:schemeClr>
                </a:solidFill>
              </a:rPr>
              <a:t>There are a great deal of pressures on businesses, regulation, data protection </a:t>
            </a:r>
            <a:r>
              <a:rPr lang="en-GB" sz="1200" dirty="0" err="1" smtClean="0">
                <a:solidFill>
                  <a:schemeClr val="tx1">
                    <a:lumMod val="50000"/>
                  </a:schemeClr>
                </a:solidFill>
              </a:rPr>
              <a:t>etc</a:t>
            </a:r>
            <a:r>
              <a:rPr lang="en-GB" sz="1200" dirty="0" smtClean="0">
                <a:solidFill>
                  <a:schemeClr val="tx1">
                    <a:lumMod val="50000"/>
                  </a:schemeClr>
                </a:solidFill>
              </a:rPr>
              <a:t> constant alternative priorities</a:t>
            </a:r>
          </a:p>
          <a:p>
            <a:pPr marL="0" indent="0">
              <a:buNone/>
            </a:pPr>
            <a:endParaRPr lang="en-GB" sz="1200" dirty="0" smtClean="0">
              <a:solidFill>
                <a:schemeClr val="tx1">
                  <a:lumMod val="50000"/>
                </a:schemeClr>
              </a:solidFill>
            </a:endParaRPr>
          </a:p>
          <a:p>
            <a:r>
              <a:rPr lang="en-GB" sz="1200" dirty="0" smtClean="0">
                <a:solidFill>
                  <a:schemeClr val="tx1">
                    <a:lumMod val="50000"/>
                  </a:schemeClr>
                </a:solidFill>
              </a:rPr>
              <a:t>Services- Creates scope for a larger range of services to be provided by the accountant</a:t>
            </a:r>
          </a:p>
          <a:p>
            <a:pPr marL="0" indent="0">
              <a:buNone/>
            </a:pPr>
            <a:endParaRPr lang="en-GB" sz="1200" dirty="0" smtClean="0">
              <a:solidFill>
                <a:schemeClr val="tx1">
                  <a:lumMod val="50000"/>
                </a:schemeClr>
              </a:solidFill>
            </a:endParaRPr>
          </a:p>
          <a:p>
            <a:r>
              <a:rPr lang="en-GB" sz="1200" dirty="0" smtClean="0">
                <a:solidFill>
                  <a:schemeClr val="tx1">
                    <a:lumMod val="50000"/>
                  </a:schemeClr>
                </a:solidFill>
              </a:rPr>
              <a:t>Guidance - CFO’s, MD’s, CEO’s looking to outside help to solve issues and often turn to accountant</a:t>
            </a:r>
          </a:p>
          <a:p>
            <a:pPr marL="0" indent="0">
              <a:buNone/>
            </a:pPr>
            <a:endParaRPr lang="en-GB" sz="1200" dirty="0" smtClean="0">
              <a:solidFill>
                <a:schemeClr val="tx1">
                  <a:lumMod val="50000"/>
                </a:schemeClr>
              </a:solidFill>
            </a:endParaRPr>
          </a:p>
          <a:p>
            <a:r>
              <a:rPr lang="en-GB" sz="1200" dirty="0" smtClean="0">
                <a:solidFill>
                  <a:schemeClr val="tx1">
                    <a:lumMod val="50000"/>
                  </a:schemeClr>
                </a:solidFill>
              </a:rPr>
              <a:t>Education - SMEs can </a:t>
            </a:r>
            <a:r>
              <a:rPr lang="en-US" sz="1200" dirty="0" smtClean="0">
                <a:solidFill>
                  <a:schemeClr val="tx1">
                    <a:lumMod val="50000"/>
                  </a:schemeClr>
                </a:solidFill>
              </a:rPr>
              <a:t>lack the skills and understanding to manage foreign exchange cost effectively</a:t>
            </a:r>
          </a:p>
          <a:p>
            <a:pPr marL="0" indent="0">
              <a:buNone/>
            </a:pPr>
            <a:endParaRPr lang="en-US" sz="1200" dirty="0" smtClean="0">
              <a:solidFill>
                <a:schemeClr val="tx1">
                  <a:lumMod val="50000"/>
                </a:schemeClr>
              </a:solidFill>
            </a:endParaRPr>
          </a:p>
          <a:p>
            <a:r>
              <a:rPr lang="en-GB" sz="1200" dirty="0" smtClean="0">
                <a:solidFill>
                  <a:schemeClr val="tx1">
                    <a:lumMod val="50000"/>
                  </a:schemeClr>
                </a:solidFill>
              </a:rPr>
              <a:t>Partnership - We therefore sit alongside in conjunction with accountants, and provide a service they can be proud of</a:t>
            </a:r>
          </a:p>
          <a:p>
            <a:pPr marL="0" indent="0">
              <a:buNone/>
            </a:pPr>
            <a:endParaRPr lang="en-US" sz="1200" dirty="0" smtClean="0">
              <a:solidFill>
                <a:schemeClr val="tx1">
                  <a:lumMod val="50000"/>
                </a:schemeClr>
              </a:solidFill>
            </a:endParaRPr>
          </a:p>
          <a:p>
            <a:r>
              <a:rPr lang="en-GB" sz="1200" dirty="0" smtClean="0">
                <a:solidFill>
                  <a:schemeClr val="tx1">
                    <a:lumMod val="50000"/>
                  </a:schemeClr>
                </a:solidFill>
              </a:rPr>
              <a:t>Approved - Therefore clients have a pre approved trustworth</a:t>
            </a:r>
            <a:r>
              <a:rPr lang="en-GB" sz="1200" baseline="0" dirty="0" smtClean="0">
                <a:solidFill>
                  <a:schemeClr val="tx1">
                    <a:lumMod val="50000"/>
                  </a:schemeClr>
                </a:solidFill>
              </a:rPr>
              <a:t>y </a:t>
            </a:r>
            <a:r>
              <a:rPr lang="en-GB" sz="1200" dirty="0" smtClean="0">
                <a:solidFill>
                  <a:schemeClr val="tx1">
                    <a:lumMod val="50000"/>
                  </a:schemeClr>
                </a:solidFill>
              </a:rPr>
              <a:t>solution with a track record and all background and due </a:t>
            </a:r>
            <a:r>
              <a:rPr lang="en-GB" sz="1200" dirty="0" err="1" smtClean="0">
                <a:solidFill>
                  <a:schemeClr val="tx1">
                    <a:lumMod val="50000"/>
                  </a:schemeClr>
                </a:solidFill>
              </a:rPr>
              <a:t>dilligence</a:t>
            </a:r>
            <a:r>
              <a:rPr lang="en-GB" sz="1200" dirty="0" smtClean="0">
                <a:solidFill>
                  <a:schemeClr val="tx1">
                    <a:lumMod val="50000"/>
                  </a:schemeClr>
                </a:solidFill>
              </a:rPr>
              <a:t> undertaken</a:t>
            </a:r>
            <a:r>
              <a:rPr lang="en-GB" sz="1200" baseline="0" dirty="0" smtClean="0">
                <a:solidFill>
                  <a:schemeClr val="tx1">
                    <a:lumMod val="50000"/>
                  </a:schemeClr>
                </a:solidFill>
              </a:rPr>
              <a:t> </a:t>
            </a:r>
            <a:endParaRPr lang="en-GB" sz="1200" dirty="0" smtClean="0">
              <a:solidFill>
                <a:schemeClr val="tx1">
                  <a:lumMod val="50000"/>
                </a:schemeClr>
              </a:solidFill>
            </a:endParaRPr>
          </a:p>
          <a:p>
            <a:endParaRPr lang="en-GB" dirty="0"/>
          </a:p>
        </p:txBody>
      </p:sp>
      <p:sp>
        <p:nvSpPr>
          <p:cNvPr id="4" name="Slide Number Placeholder 3"/>
          <p:cNvSpPr>
            <a:spLocks noGrp="1"/>
          </p:cNvSpPr>
          <p:nvPr>
            <p:ph type="sldNum" sz="quarter" idx="10"/>
          </p:nvPr>
        </p:nvSpPr>
        <p:spPr/>
        <p:txBody>
          <a:bodyPr/>
          <a:lstStyle/>
          <a:p>
            <a:fld id="{70745E7A-B764-42BE-AA2B-6D28D1069544}" type="slidenum">
              <a:rPr lang="en-GB" smtClean="0"/>
              <a:t>6</a:t>
            </a:fld>
            <a:endParaRPr lang="en-GB"/>
          </a:p>
        </p:txBody>
      </p:sp>
    </p:spTree>
    <p:extLst>
      <p:ext uri="{BB962C8B-B14F-4D97-AF65-F5344CB8AC3E}">
        <p14:creationId xmlns:p14="http://schemas.microsoft.com/office/powerpoint/2010/main" val="71026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lvl="1" indent="-355600">
              <a:lnSpc>
                <a:spcPct val="110000"/>
              </a:lnSpc>
              <a:buFont typeface="Arial" panose="020B0604020202020204" pitchFamily="34" charset="0"/>
              <a:buChar char="•"/>
            </a:pPr>
            <a:r>
              <a:rPr lang="en-GB" sz="1900" dirty="0" smtClean="0">
                <a:cs typeface="Arial" pitchFamily="34" charset="0"/>
              </a:rPr>
              <a:t>Approximately 75% of UK companies still use their bank and never bother to check up on the prices, or look at alternatives</a:t>
            </a:r>
          </a:p>
          <a:p>
            <a:pPr marL="355600" lvl="1" indent="-355600">
              <a:lnSpc>
                <a:spcPct val="110000"/>
              </a:lnSpc>
              <a:buFont typeface="Arial" panose="020B0604020202020204" pitchFamily="34" charset="0"/>
              <a:buChar char="•"/>
            </a:pPr>
            <a:r>
              <a:rPr lang="en-GB" sz="1900" dirty="0" smtClean="0">
                <a:cs typeface="Arial" pitchFamily="34" charset="0"/>
              </a:rPr>
              <a:t>Remaining 25% use a foreign exchange specialist - more competitive rates of exchange and guidance – as that is all we do</a:t>
            </a:r>
          </a:p>
          <a:p>
            <a:pPr marL="342900" indent="-342900">
              <a:lnSpc>
                <a:spcPct val="110000"/>
              </a:lnSpc>
              <a:buFont typeface="Arial" panose="020B0604020202020204" pitchFamily="34" charset="0"/>
              <a:buChar char="•"/>
            </a:pPr>
            <a:r>
              <a:rPr lang="en-GB" sz="1900" dirty="0" smtClean="0">
                <a:cs typeface="Arial" pitchFamily="34" charset="0"/>
              </a:rPr>
              <a:t>Banks offering exchange rates that can be typically up to 2%+ worse </a:t>
            </a:r>
          </a:p>
          <a:p>
            <a:pPr marL="342900" indent="-342900">
              <a:lnSpc>
                <a:spcPct val="110000"/>
              </a:lnSpc>
              <a:buFont typeface="Arial" panose="020B0604020202020204" pitchFamily="34" charset="0"/>
              <a:buChar char="•"/>
            </a:pPr>
            <a:r>
              <a:rPr lang="en-GB" sz="1900" dirty="0" smtClean="0">
                <a:cs typeface="Arial" pitchFamily="34" charset="0"/>
              </a:rPr>
              <a:t>Fees on top of the FX deal are then typically £15-£30 – we will do this free off the back of an FX deal.</a:t>
            </a:r>
          </a:p>
          <a:p>
            <a:pPr marL="171450" lvl="0" indent="-171450">
              <a:buFont typeface="Arial" panose="020B0604020202020204" pitchFamily="34" charset="0"/>
              <a:buChar char="•"/>
            </a:pPr>
            <a:r>
              <a:rPr lang="en-GB" sz="1200" dirty="0" smtClean="0"/>
              <a:t>As banks are required to increase their capital adequacy in line with Basel III and EU regulation, SME’s will see the deposits required for forward and options contracts start to increase</a:t>
            </a:r>
          </a:p>
          <a:p>
            <a:pPr marL="342900" indent="-342900">
              <a:lnSpc>
                <a:spcPct val="110000"/>
              </a:lnSpc>
              <a:buFont typeface="Arial" panose="020B0604020202020204" pitchFamily="34" charset="0"/>
              <a:buChar char="•"/>
            </a:pPr>
            <a:endParaRPr lang="en-GB" sz="1900" dirty="0" smtClean="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70745E7A-B764-42BE-AA2B-6D28D1069544}" type="slidenum">
              <a:rPr lang="en-GB" smtClean="0"/>
              <a:t>7</a:t>
            </a:fld>
            <a:endParaRPr lang="en-GB"/>
          </a:p>
        </p:txBody>
      </p:sp>
    </p:spTree>
    <p:extLst>
      <p:ext uri="{BB962C8B-B14F-4D97-AF65-F5344CB8AC3E}">
        <p14:creationId xmlns:p14="http://schemas.microsoft.com/office/powerpoint/2010/main" val="546497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0000"/>
              </a:lnSpc>
              <a:buFont typeface="Arial" panose="020B0604020202020204" pitchFamily="34" charset="0"/>
              <a:buChar char="•"/>
            </a:pPr>
            <a:r>
              <a:rPr lang="en-GB" sz="1900" dirty="0" smtClean="0">
                <a:cs typeface="Arial" pitchFamily="34" charset="0"/>
              </a:rPr>
              <a:t>Through</a:t>
            </a:r>
            <a:r>
              <a:rPr lang="en-GB" sz="1900" baseline="0" dirty="0" smtClean="0">
                <a:cs typeface="Arial" pitchFamily="34" charset="0"/>
              </a:rPr>
              <a:t> one account access over 10 liquidity providers and therefore can benefit from our outstanding pricing capabilities</a:t>
            </a:r>
          </a:p>
          <a:p>
            <a:pPr marL="342900" indent="-342900">
              <a:lnSpc>
                <a:spcPct val="110000"/>
              </a:lnSpc>
              <a:buFont typeface="Arial" panose="020B0604020202020204" pitchFamily="34" charset="0"/>
              <a:buChar char="•"/>
            </a:pPr>
            <a:r>
              <a:rPr lang="en-GB" sz="1900" baseline="0" dirty="0" smtClean="0">
                <a:cs typeface="Arial" pitchFamily="34" charset="0"/>
              </a:rPr>
              <a:t>As you can see we work with only tier one providers and due to our collective FX flow they compete over our exposure and therefore we are able to achieve exceptional pricing which can be passed onto our clients</a:t>
            </a:r>
            <a:endParaRPr lang="en-GB" sz="1900" dirty="0" smtClean="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70745E7A-B764-42BE-AA2B-6D28D1069544}" type="slidenum">
              <a:rPr lang="en-GB" smtClean="0"/>
              <a:t>8</a:t>
            </a:fld>
            <a:endParaRPr lang="en-GB"/>
          </a:p>
        </p:txBody>
      </p:sp>
    </p:spTree>
    <p:extLst>
      <p:ext uri="{BB962C8B-B14F-4D97-AF65-F5344CB8AC3E}">
        <p14:creationId xmlns:p14="http://schemas.microsoft.com/office/powerpoint/2010/main" val="41235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745E7A-B764-42BE-AA2B-6D28D1069544}" type="slidenum">
              <a:rPr lang="en-GB" smtClean="0"/>
              <a:t>9</a:t>
            </a:fld>
            <a:endParaRPr lang="en-GB"/>
          </a:p>
        </p:txBody>
      </p:sp>
    </p:spTree>
    <p:extLst>
      <p:ext uri="{BB962C8B-B14F-4D97-AF65-F5344CB8AC3E}">
        <p14:creationId xmlns:p14="http://schemas.microsoft.com/office/powerpoint/2010/main" val="974458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7" y="10088"/>
            <a:ext cx="9139124" cy="6854343"/>
          </a:xfrm>
          <a:prstGeom prst="rect">
            <a:avLst/>
          </a:prstGeom>
        </p:spPr>
      </p:pic>
      <p:sp>
        <p:nvSpPr>
          <p:cNvPr id="8" name="Rectangle 7"/>
          <p:cNvSpPr/>
          <p:nvPr userDrawn="1"/>
        </p:nvSpPr>
        <p:spPr>
          <a:xfrm>
            <a:off x="5076056" y="4869160"/>
            <a:ext cx="381642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ctrTitle"/>
          </p:nvPr>
        </p:nvSpPr>
        <p:spPr>
          <a:xfrm>
            <a:off x="1120080" y="4797152"/>
            <a:ext cx="7772400" cy="1037977"/>
          </a:xfrm>
        </p:spPr>
        <p:txBody>
          <a:bodyPr>
            <a:normAutofit/>
          </a:bodyPr>
          <a:lstStyle>
            <a:lvl1pPr algn="r">
              <a:defRPr sz="3200">
                <a:solidFill>
                  <a:srgbClr val="ED1944"/>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387824" y="5470376"/>
            <a:ext cx="5504656" cy="766936"/>
          </a:xfrm>
        </p:spPr>
        <p:txBody>
          <a:bodyPr>
            <a:normAutofit/>
          </a:bodyPr>
          <a:lstStyle>
            <a:lvl1pPr marL="0" indent="0" algn="r">
              <a:buNone/>
              <a:defRPr sz="2000">
                <a:solidFill>
                  <a:srgbClr val="7262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a:xfrm>
            <a:off x="6758880" y="6356350"/>
            <a:ext cx="2133600" cy="365125"/>
          </a:xfrm>
        </p:spPr>
        <p:txBody>
          <a:bodyPr/>
          <a:lstStyle>
            <a:lvl1pPr>
              <a:defRPr>
                <a:solidFill>
                  <a:srgbClr val="72626B"/>
                </a:solidFill>
              </a:defRPr>
            </a:lvl1pPr>
          </a:lstStyle>
          <a:p>
            <a:fld id="{0CF01D65-B29A-405D-B01B-38D8F66742A2}" type="slidenum">
              <a:rPr lang="en-GB" smtClean="0"/>
              <a:pPr/>
              <a:t>‹#›</a:t>
            </a:fld>
            <a:endParaRPr lang="en-GB" dirty="0"/>
          </a:p>
        </p:txBody>
      </p:sp>
    </p:spTree>
    <p:extLst>
      <p:ext uri="{BB962C8B-B14F-4D97-AF65-F5344CB8AC3E}">
        <p14:creationId xmlns:p14="http://schemas.microsoft.com/office/powerpoint/2010/main" val="74800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lvl1pPr algn="l">
              <a:defRPr sz="3200" b="1">
                <a:solidFill>
                  <a:srgbClr val="72626B"/>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052736"/>
            <a:ext cx="8229600" cy="5073427"/>
          </a:xfrm>
        </p:spPr>
        <p:txBody>
          <a:bodyPr>
            <a:normAutofit/>
          </a:bodyPr>
          <a:lstStyle>
            <a:lvl1pPr marL="342900" indent="-342900">
              <a:buClr>
                <a:srgbClr val="ED1944"/>
              </a:buClr>
              <a:buFont typeface="Wingdings" pitchFamily="2" charset="2"/>
              <a:buChar char="v"/>
              <a:defRPr sz="2800">
                <a:solidFill>
                  <a:srgbClr val="72626B"/>
                </a:solidFill>
              </a:defRPr>
            </a:lvl1pPr>
            <a:lvl2pPr marL="742950" indent="-285750">
              <a:buClr>
                <a:srgbClr val="ED1944"/>
              </a:buClr>
              <a:buFont typeface="Wingdings" pitchFamily="2" charset="2"/>
              <a:buChar char="v"/>
              <a:defRPr sz="2400">
                <a:solidFill>
                  <a:srgbClr val="72626B"/>
                </a:solidFill>
              </a:defRPr>
            </a:lvl2pPr>
            <a:lvl3pPr marL="1143000" indent="-228600">
              <a:buClr>
                <a:srgbClr val="ED1944"/>
              </a:buClr>
              <a:buFont typeface="Wingdings" pitchFamily="2" charset="2"/>
              <a:buChar char="v"/>
              <a:defRPr sz="2000">
                <a:solidFill>
                  <a:srgbClr val="72626B"/>
                </a:solidFill>
              </a:defRPr>
            </a:lvl3pPr>
            <a:lvl4pPr marL="1600200" indent="-228600">
              <a:buClr>
                <a:srgbClr val="ED1944"/>
              </a:buClr>
              <a:buFont typeface="Wingdings" pitchFamily="2" charset="2"/>
              <a:buChar char="v"/>
              <a:defRPr sz="1800">
                <a:solidFill>
                  <a:srgbClr val="72626B"/>
                </a:solidFill>
              </a:defRPr>
            </a:lvl4pPr>
            <a:lvl5pPr marL="2057400" indent="-228600">
              <a:buClr>
                <a:srgbClr val="ED1944"/>
              </a:buClr>
              <a:buFont typeface="Wingdings" pitchFamily="2" charset="2"/>
              <a:buChar char="v"/>
              <a:defRPr sz="1800">
                <a:solidFill>
                  <a:srgbClr val="72626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lvl1pPr>
              <a:defRPr>
                <a:solidFill>
                  <a:srgbClr val="72626B"/>
                </a:solidFill>
              </a:defRPr>
            </a:lvl1pPr>
          </a:lstStyle>
          <a:p>
            <a:fld id="{0CF01D65-B29A-405D-B01B-38D8F66742A2}" type="slidenum">
              <a:rPr lang="en-GB" smtClean="0"/>
              <a:pPr/>
              <a:t>‹#›</a:t>
            </a:fld>
            <a:endParaRPr lang="en-GB"/>
          </a:p>
        </p:txBody>
      </p:sp>
      <p:cxnSp>
        <p:nvCxnSpPr>
          <p:cNvPr id="9" name="Straight Connector 8"/>
          <p:cNvCxnSpPr/>
          <p:nvPr userDrawn="1"/>
        </p:nvCxnSpPr>
        <p:spPr>
          <a:xfrm>
            <a:off x="395536" y="908720"/>
            <a:ext cx="8352928" cy="0"/>
          </a:xfrm>
          <a:prstGeom prst="line">
            <a:avLst/>
          </a:prstGeom>
          <a:ln w="28575">
            <a:solidFill>
              <a:srgbClr val="ED1944"/>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3592" t="17428" r="3884" b="66375"/>
          <a:stretch/>
        </p:blipFill>
        <p:spPr bwMode="auto">
          <a:xfrm>
            <a:off x="8493654" y="9413"/>
            <a:ext cx="614850" cy="6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50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 y="0"/>
            <a:ext cx="9142570" cy="6857999"/>
          </a:xfrm>
          <a:prstGeom prst="rect">
            <a:avLst/>
          </a:prstGeom>
        </p:spPr>
      </p:pic>
      <p:sp>
        <p:nvSpPr>
          <p:cNvPr id="6" name="Slide Number Placeholder 5"/>
          <p:cNvSpPr>
            <a:spLocks noGrp="1"/>
          </p:cNvSpPr>
          <p:nvPr>
            <p:ph type="sldNum" sz="quarter" idx="12"/>
          </p:nvPr>
        </p:nvSpPr>
        <p:spPr/>
        <p:txBody>
          <a:bodyPr/>
          <a:lstStyle>
            <a:lvl1pPr>
              <a:defRPr>
                <a:solidFill>
                  <a:srgbClr val="72626B"/>
                </a:solidFill>
              </a:defRPr>
            </a:lvl1pPr>
          </a:lstStyle>
          <a:p>
            <a:fld id="{0CF01D65-B29A-405D-B01B-38D8F66742A2}" type="slidenum">
              <a:rPr lang="en-GB" smtClean="0"/>
              <a:pPr/>
              <a:t>‹#›</a:t>
            </a:fld>
            <a:endParaRPr lang="en-GB"/>
          </a:p>
        </p:txBody>
      </p:sp>
      <p:sp>
        <p:nvSpPr>
          <p:cNvPr id="8" name="Content Placeholder 2"/>
          <p:cNvSpPr>
            <a:spLocks noGrp="1"/>
          </p:cNvSpPr>
          <p:nvPr>
            <p:ph idx="1"/>
          </p:nvPr>
        </p:nvSpPr>
        <p:spPr>
          <a:xfrm>
            <a:off x="457200" y="1052736"/>
            <a:ext cx="8229600" cy="5073427"/>
          </a:xfrm>
        </p:spPr>
        <p:txBody>
          <a:bodyPr>
            <a:normAutofit/>
          </a:bodyPr>
          <a:lstStyle>
            <a:lvl1pPr marL="342900" indent="-342900">
              <a:buClr>
                <a:srgbClr val="ED1944"/>
              </a:buClr>
              <a:buFont typeface="Wingdings" pitchFamily="2" charset="2"/>
              <a:buChar char="v"/>
              <a:defRPr sz="2800">
                <a:solidFill>
                  <a:srgbClr val="72626B"/>
                </a:solidFill>
              </a:defRPr>
            </a:lvl1pPr>
            <a:lvl2pPr marL="742950" indent="-285750">
              <a:buClr>
                <a:srgbClr val="ED1944"/>
              </a:buClr>
              <a:buFont typeface="Wingdings" pitchFamily="2" charset="2"/>
              <a:buChar char="v"/>
              <a:defRPr sz="2400">
                <a:solidFill>
                  <a:srgbClr val="72626B"/>
                </a:solidFill>
              </a:defRPr>
            </a:lvl2pPr>
            <a:lvl3pPr marL="1143000" indent="-228600">
              <a:buClr>
                <a:srgbClr val="ED1944"/>
              </a:buClr>
              <a:buFont typeface="Wingdings" pitchFamily="2" charset="2"/>
              <a:buChar char="v"/>
              <a:defRPr sz="2000">
                <a:solidFill>
                  <a:srgbClr val="72626B"/>
                </a:solidFill>
              </a:defRPr>
            </a:lvl3pPr>
            <a:lvl4pPr marL="1600200" indent="-228600">
              <a:buClr>
                <a:srgbClr val="ED1944"/>
              </a:buClr>
              <a:buFont typeface="Wingdings" pitchFamily="2" charset="2"/>
              <a:buChar char="v"/>
              <a:defRPr sz="1800">
                <a:solidFill>
                  <a:srgbClr val="72626B"/>
                </a:solidFill>
              </a:defRPr>
            </a:lvl4pPr>
            <a:lvl5pPr marL="2057400" indent="-228600">
              <a:buClr>
                <a:srgbClr val="ED1944"/>
              </a:buClr>
              <a:buFont typeface="Wingdings" pitchFamily="2" charset="2"/>
              <a:buChar char="v"/>
              <a:defRPr sz="1800">
                <a:solidFill>
                  <a:srgbClr val="72626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3516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 y="0"/>
            <a:ext cx="9142570" cy="6857999"/>
          </a:xfrm>
          <a:prstGeom prst="rect">
            <a:avLst/>
          </a:prstGeom>
        </p:spPr>
      </p:pic>
      <p:sp>
        <p:nvSpPr>
          <p:cNvPr id="2" name="Title 1"/>
          <p:cNvSpPr>
            <a:spLocks noGrp="1"/>
          </p:cNvSpPr>
          <p:nvPr>
            <p:ph type="title"/>
          </p:nvPr>
        </p:nvSpPr>
        <p:spPr>
          <a:xfrm>
            <a:off x="457199" y="3573016"/>
            <a:ext cx="6203033" cy="1728192"/>
          </a:xfrm>
        </p:spPr>
        <p:txBody>
          <a:bodyPr/>
          <a:lstStyle>
            <a:lvl1pPr algn="l">
              <a:defRPr b="1">
                <a:solidFill>
                  <a:srgbClr val="72626B"/>
                </a:solidFill>
              </a:defRPr>
            </a:lvl1pPr>
          </a:lstStyle>
          <a:p>
            <a:r>
              <a:rPr lang="en-US" dirty="0" smtClean="0"/>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CF01D65-B29A-405D-B01B-38D8F66742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03770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570" cy="6857999"/>
          </a:xfrm>
          <a:prstGeom prst="rect">
            <a:avLst/>
          </a:prstGeom>
        </p:spPr>
      </p:pic>
      <p:sp>
        <p:nvSpPr>
          <p:cNvPr id="2" name="Title 1"/>
          <p:cNvSpPr>
            <a:spLocks noGrp="1"/>
          </p:cNvSpPr>
          <p:nvPr>
            <p:ph type="title" hasCustomPrompt="1"/>
          </p:nvPr>
        </p:nvSpPr>
        <p:spPr>
          <a:xfrm>
            <a:off x="467544" y="1412776"/>
            <a:ext cx="7344816" cy="1728192"/>
          </a:xfrm>
        </p:spPr>
        <p:txBody>
          <a:bodyPr/>
          <a:lstStyle>
            <a:lvl1pPr algn="l">
              <a:defRPr b="0">
                <a:solidFill>
                  <a:schemeClr val="bg1"/>
                </a:solidFill>
              </a:defRPr>
            </a:lvl1pPr>
          </a:lstStyle>
          <a:p>
            <a:r>
              <a:rPr lang="en-US" dirty="0" smtClean="0"/>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CF01D65-B29A-405D-B01B-38D8F66742A2}"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0351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72626B"/>
                </a:solidFill>
              </a:defRPr>
            </a:lvl1pPr>
          </a:lstStyle>
          <a:p>
            <a:fld id="{0CF01D65-B29A-405D-B01B-38D8F66742A2}" type="slidenum">
              <a:rPr lang="en-GB" smtClean="0"/>
              <a:pPr/>
              <a:t>‹#›</a:t>
            </a:fld>
            <a:endParaRPr lang="en-GB"/>
          </a:p>
        </p:txBody>
      </p:sp>
    </p:spTree>
    <p:extLst>
      <p:ext uri="{BB962C8B-B14F-4D97-AF65-F5344CB8AC3E}">
        <p14:creationId xmlns:p14="http://schemas.microsoft.com/office/powerpoint/2010/main" val="332418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GB" smtClean="0">
                <a:solidFill>
                  <a:srgbClr val="72626B">
                    <a:tint val="75000"/>
                  </a:srgbClr>
                </a:solidFill>
              </a:rPr>
              <a:t>									        </a:t>
            </a:r>
            <a:fld id="{CA9BEBF3-5AEB-43AC-9BD0-8434EA70111E}" type="slidenum">
              <a:rPr lang="en-GB" smtClean="0">
                <a:solidFill>
                  <a:srgbClr val="72626B">
                    <a:tint val="75000"/>
                  </a:srgbClr>
                </a:solidFill>
              </a:rPr>
              <a:pPr>
                <a:defRPr/>
              </a:pPr>
              <a:t>‹#›</a:t>
            </a:fld>
            <a:endParaRPr lang="en-US" dirty="0">
              <a:solidFill>
                <a:srgbClr val="72626B">
                  <a:tint val="75000"/>
                </a:srgbClr>
              </a:solidFill>
            </a:endParaRPr>
          </a:p>
        </p:txBody>
      </p:sp>
      <p:cxnSp>
        <p:nvCxnSpPr>
          <p:cNvPr id="4" name="Straight Connector 3"/>
          <p:cNvCxnSpPr/>
          <p:nvPr userDrawn="1"/>
        </p:nvCxnSpPr>
        <p:spPr bwMode="auto">
          <a:xfrm>
            <a:off x="0" y="5229200"/>
            <a:ext cx="9144000"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395288" y="4508500"/>
            <a:ext cx="7705725" cy="649288"/>
          </a:xfrm>
        </p:spPr>
        <p:txBody>
          <a:bodyPr anchor="ctr"/>
          <a:lstStyle>
            <a:lvl1pPr>
              <a:buNone/>
              <a:defRPr sz="3800" b="1" cap="none" baseline="0"/>
            </a:lvl1pPr>
          </a:lstStyle>
          <a:p>
            <a:pPr lvl="0"/>
            <a:r>
              <a:rPr lang="en-US" dirty="0" smtClean="0"/>
              <a:t>Click to edit section title</a:t>
            </a:r>
          </a:p>
        </p:txBody>
      </p:sp>
    </p:spTree>
    <p:extLst>
      <p:ext uri="{BB962C8B-B14F-4D97-AF65-F5344CB8AC3E}">
        <p14:creationId xmlns:p14="http://schemas.microsoft.com/office/powerpoint/2010/main" val="188246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3" name="Straight Connector 5"/>
          <p:cNvCxnSpPr>
            <a:cxnSpLocks noChangeShapeType="1"/>
          </p:cNvCxnSpPr>
          <p:nvPr/>
        </p:nvCxnSpPr>
        <p:spPr bwMode="auto">
          <a:xfrm>
            <a:off x="0" y="765175"/>
            <a:ext cx="9144000" cy="0"/>
          </a:xfrm>
          <a:prstGeom prst="line">
            <a:avLst/>
          </a:prstGeom>
          <a:noFill/>
          <a:ln w="28575" algn="ctr">
            <a:solidFill>
              <a:schemeClr val="accent1"/>
            </a:solidFill>
            <a:round/>
            <a:headEnd/>
            <a:tailEnd/>
          </a:ln>
        </p:spPr>
      </p:cxnSp>
      <p:sp>
        <p:nvSpPr>
          <p:cNvPr id="8" name="Title 7"/>
          <p:cNvSpPr>
            <a:spLocks noGrp="1"/>
          </p:cNvSpPr>
          <p:nvPr>
            <p:ph type="title"/>
          </p:nvPr>
        </p:nvSpPr>
        <p:spPr>
          <a:xfrm>
            <a:off x="251400" y="116632"/>
            <a:ext cx="6408832" cy="540000"/>
          </a:xfrm>
          <a:prstGeom prst="rect">
            <a:avLst/>
          </a:prstGeom>
        </p:spPr>
        <p:txBody>
          <a:bodyPr anchor="ctr"/>
          <a:lstStyle>
            <a:lvl1pPr>
              <a:defRPr sz="2800" b="0" cap="all" baseline="0">
                <a:solidFill>
                  <a:schemeClr val="tx2"/>
                </a:solidFill>
              </a:defRPr>
            </a:lvl1pPr>
          </a:lstStyle>
          <a:p>
            <a:r>
              <a:rPr lang="en-US" smtClean="0"/>
              <a:t>Click to edit Master title style</a:t>
            </a:r>
            <a:endParaRPr lang="en-GB" dirty="0"/>
          </a:p>
        </p:txBody>
      </p:sp>
      <p:sp>
        <p:nvSpPr>
          <p:cNvPr id="4" name="Rectangle 3"/>
          <p:cNvSpPr>
            <a:spLocks noGrp="1" noChangeArrowheads="1"/>
          </p:cNvSpPr>
          <p:nvPr>
            <p:ph type="ftr" sz="quarter" idx="10"/>
          </p:nvPr>
        </p:nvSpPr>
        <p:spPr/>
        <p:txBody>
          <a:bodyPr/>
          <a:lstStyle>
            <a:lvl1pPr>
              <a:defRPr sz="1000"/>
            </a:lvl1pPr>
          </a:lstStyle>
          <a:p>
            <a:pPr>
              <a:defRPr/>
            </a:pPr>
            <a:endParaRPr lang="en-GB">
              <a:solidFill>
                <a:srgbClr val="000000"/>
              </a:solidFill>
            </a:endParaRPr>
          </a:p>
        </p:txBody>
      </p:sp>
    </p:spTree>
    <p:extLst>
      <p:ext uri="{BB962C8B-B14F-4D97-AF65-F5344CB8AC3E}">
        <p14:creationId xmlns:p14="http://schemas.microsoft.com/office/powerpoint/2010/main" val="505521801"/>
      </p:ext>
    </p:extLst>
  </p:cSld>
  <p:clrMapOvr>
    <a:masterClrMapping/>
  </p:clrMapOvr>
  <p:transition spd="med" advClick="0"/>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B8D8A-B864-4A15-B63C-F864097360A7}" type="datetimeFigureOut">
              <a:rPr lang="en-GB" smtClean="0">
                <a:solidFill>
                  <a:srgbClr val="72626B">
                    <a:tint val="75000"/>
                  </a:srgbClr>
                </a:solidFill>
              </a:rPr>
              <a:pPr/>
              <a:t>07/09/2018</a:t>
            </a:fld>
            <a:endParaRPr lang="en-GB">
              <a:solidFill>
                <a:srgbClr val="72626B">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72626B">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01D65-B29A-405D-B01B-38D8F66742A2}" type="slidenum">
              <a:rPr lang="en-GB" smtClean="0">
                <a:solidFill>
                  <a:srgbClr val="72626B">
                    <a:tint val="75000"/>
                  </a:srgbClr>
                </a:solidFill>
              </a:rPr>
              <a:pPr/>
              <a:t>‹#›</a:t>
            </a:fld>
            <a:endParaRPr lang="en-GB">
              <a:solidFill>
                <a:srgbClr val="72626B">
                  <a:tint val="75000"/>
                </a:srgbClr>
              </a:solidFill>
            </a:endParaRPr>
          </a:p>
        </p:txBody>
      </p:sp>
    </p:spTree>
    <p:extLst>
      <p:ext uri="{BB962C8B-B14F-4D97-AF65-F5344CB8AC3E}">
        <p14:creationId xmlns:p14="http://schemas.microsoft.com/office/powerpoint/2010/main" val="1348040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Andrew.frost@moneycorp.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2.png"/><Relationship Id="rId3" Type="http://schemas.openxmlformats.org/officeDocument/2006/relationships/image" Target="../media/image16.jpe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9.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840" y="4797152"/>
            <a:ext cx="7772400" cy="1037977"/>
          </a:xfrm>
        </p:spPr>
        <p:txBody>
          <a:bodyPr/>
          <a:lstStyle/>
          <a:p>
            <a:r>
              <a:rPr lang="en-GB" dirty="0" smtClean="0"/>
              <a:t> </a:t>
            </a:r>
            <a:endParaRPr lang="en-GB" dirty="0"/>
          </a:p>
        </p:txBody>
      </p:sp>
      <p:sp>
        <p:nvSpPr>
          <p:cNvPr id="4" name="AutoShape 2" descr="Image result for the fd centr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the fd centr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19" y="4869160"/>
            <a:ext cx="3812679" cy="1291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4954136"/>
            <a:ext cx="2848680" cy="1512168"/>
          </a:xfrm>
          <a:prstGeom prst="rect">
            <a:avLst/>
          </a:prstGeom>
        </p:spPr>
      </p:pic>
      <p:sp>
        <p:nvSpPr>
          <p:cNvPr id="6" name="Rectangle 5"/>
          <p:cNvSpPr/>
          <p:nvPr/>
        </p:nvSpPr>
        <p:spPr>
          <a:xfrm>
            <a:off x="4796368" y="6253084"/>
            <a:ext cx="4195379" cy="369332"/>
          </a:xfrm>
          <a:prstGeom prst="rect">
            <a:avLst/>
          </a:prstGeom>
        </p:spPr>
        <p:txBody>
          <a:bodyPr wrap="none">
            <a:spAutoFit/>
          </a:bodyPr>
          <a:lstStyle/>
          <a:p>
            <a:pPr algn="r"/>
            <a:r>
              <a:rPr lang="en-GB" b="1" dirty="0">
                <a:latin typeface="Museo Sans 300" panose="02000000000000000000" pitchFamily="50" charset="0"/>
              </a:rPr>
              <a:t>Andrew Frost</a:t>
            </a:r>
            <a:r>
              <a:rPr lang="en-GB" dirty="0">
                <a:latin typeface="Museo Sans 300" panose="02000000000000000000" pitchFamily="50" charset="0"/>
              </a:rPr>
              <a:t>– Business Development Manager </a:t>
            </a:r>
          </a:p>
        </p:txBody>
      </p:sp>
    </p:spTree>
    <p:extLst>
      <p:ext uri="{BB962C8B-B14F-4D97-AF65-F5344CB8AC3E}">
        <p14:creationId xmlns:p14="http://schemas.microsoft.com/office/powerpoint/2010/main" val="254786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1628800"/>
            <a:ext cx="9110443" cy="3575025"/>
          </a:xfrm>
        </p:spPr>
      </p:pic>
    </p:spTree>
    <p:extLst>
      <p:ext uri="{BB962C8B-B14F-4D97-AF65-F5344CB8AC3E}">
        <p14:creationId xmlns:p14="http://schemas.microsoft.com/office/powerpoint/2010/main" val="785672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Get </a:t>
            </a:r>
            <a:r>
              <a:rPr lang="en-GB" b="0" dirty="0"/>
              <a:t>I</a:t>
            </a:r>
            <a:r>
              <a:rPr lang="en-GB" b="0" dirty="0" smtClean="0"/>
              <a:t>n Touch </a:t>
            </a:r>
            <a:endParaRPr lang="en-GB" b="0" dirty="0"/>
          </a:p>
        </p:txBody>
      </p:sp>
      <p:sp>
        <p:nvSpPr>
          <p:cNvPr id="3" name="Content Placeholder 2"/>
          <p:cNvSpPr>
            <a:spLocks noGrp="1"/>
          </p:cNvSpPr>
          <p:nvPr>
            <p:ph idx="1"/>
          </p:nvPr>
        </p:nvSpPr>
        <p:spPr>
          <a:xfrm>
            <a:off x="457200" y="1052736"/>
            <a:ext cx="8229600" cy="5805264"/>
          </a:xfrm>
        </p:spPr>
        <p:txBody>
          <a:bodyPr/>
          <a:lstStyle/>
          <a:p>
            <a:pPr marL="0" indent="0">
              <a:buNone/>
            </a:pPr>
            <a:r>
              <a:rPr lang="en-GB" sz="3600" b="1" dirty="0" smtClean="0"/>
              <a:t>  </a:t>
            </a:r>
            <a:r>
              <a:rPr lang="en-GB" sz="3600" b="1" dirty="0" smtClean="0">
                <a:solidFill>
                  <a:schemeClr val="tx1">
                    <a:lumMod val="50000"/>
                  </a:schemeClr>
                </a:solidFill>
              </a:rPr>
              <a:t>	</a:t>
            </a:r>
            <a:r>
              <a:rPr lang="en-GB" sz="2000" b="1" dirty="0" smtClean="0">
                <a:solidFill>
                  <a:schemeClr val="tx1">
                    <a:lumMod val="50000"/>
                  </a:schemeClr>
                </a:solidFill>
              </a:rPr>
              <a:t>Andrew Frost</a:t>
            </a:r>
          </a:p>
          <a:p>
            <a:pPr marL="0" indent="0">
              <a:buNone/>
            </a:pPr>
            <a:r>
              <a:rPr lang="en-GB" sz="2000" b="1" dirty="0" smtClean="0">
                <a:solidFill>
                  <a:schemeClr val="tx1">
                    <a:lumMod val="50000"/>
                  </a:schemeClr>
                </a:solidFill>
              </a:rPr>
              <a:t>    Enterprise Partnerships Business Development.</a:t>
            </a:r>
          </a:p>
          <a:p>
            <a:pPr marL="0" indent="0">
              <a:buNone/>
            </a:pPr>
            <a:endParaRPr lang="en-GB" sz="2000" b="1" dirty="0" smtClean="0">
              <a:solidFill>
                <a:schemeClr val="tx1">
                  <a:lumMod val="50000"/>
                </a:schemeClr>
              </a:solidFill>
            </a:endParaRPr>
          </a:p>
          <a:p>
            <a:pPr marL="0" indent="0">
              <a:buNone/>
            </a:pPr>
            <a:r>
              <a:rPr lang="en-GB" sz="2000" b="1" dirty="0" smtClean="0">
                <a:solidFill>
                  <a:schemeClr val="tx1">
                    <a:lumMod val="50000"/>
                  </a:schemeClr>
                </a:solidFill>
              </a:rPr>
              <a:t>    	Telephone Number: </a:t>
            </a:r>
          </a:p>
          <a:p>
            <a:pPr marL="0" indent="0">
              <a:buNone/>
            </a:pPr>
            <a:r>
              <a:rPr lang="en-GB" sz="2000" b="1" dirty="0" smtClean="0">
                <a:solidFill>
                  <a:schemeClr val="tx1">
                    <a:lumMod val="50000"/>
                  </a:schemeClr>
                </a:solidFill>
              </a:rPr>
              <a:t>    0203 823 0252</a:t>
            </a:r>
          </a:p>
          <a:p>
            <a:pPr marL="0" indent="0">
              <a:buNone/>
            </a:pPr>
            <a:endParaRPr lang="en-GB" sz="2000" dirty="0" smtClean="0"/>
          </a:p>
          <a:p>
            <a:pPr marL="0" indent="0">
              <a:buNone/>
            </a:pPr>
            <a:r>
              <a:rPr lang="en-GB" sz="2000" dirty="0" smtClean="0"/>
              <a:t>    	</a:t>
            </a:r>
            <a:r>
              <a:rPr lang="en-GB" sz="2000" b="1" dirty="0" smtClean="0">
                <a:solidFill>
                  <a:schemeClr val="tx1">
                    <a:lumMod val="50000"/>
                  </a:schemeClr>
                </a:solidFill>
              </a:rPr>
              <a:t>Email:</a:t>
            </a:r>
            <a:endParaRPr lang="en-GB" sz="2000" b="1" dirty="0">
              <a:solidFill>
                <a:schemeClr val="tx1">
                  <a:lumMod val="50000"/>
                </a:schemeClr>
              </a:solidFill>
            </a:endParaRPr>
          </a:p>
          <a:p>
            <a:pPr marL="0" indent="0">
              <a:buNone/>
            </a:pPr>
            <a:r>
              <a:rPr lang="en-GB" sz="2000" b="1" dirty="0" smtClean="0"/>
              <a:t>    </a:t>
            </a:r>
            <a:r>
              <a:rPr lang="en-GB" sz="2000" b="1" dirty="0" smtClean="0">
                <a:solidFill>
                  <a:srgbClr val="FF0000"/>
                </a:solidFill>
                <a:hlinkClick r:id="rId3"/>
              </a:rPr>
              <a:t>Andrew.frost@moneycorp.com</a:t>
            </a:r>
            <a:endParaRPr lang="en-GB" sz="2000" b="1" dirty="0" smtClean="0">
              <a:solidFill>
                <a:srgbClr val="FF0000"/>
              </a:solidFill>
            </a:endParaRPr>
          </a:p>
          <a:p>
            <a:pPr marL="0" indent="0">
              <a:buNone/>
            </a:pPr>
            <a:r>
              <a:rPr lang="en-GB" dirty="0" smtClean="0"/>
              <a:t>    	</a:t>
            </a:r>
            <a:endParaRPr lang="en-GB" dirty="0">
              <a:solidFill>
                <a:schemeClr val="tx1">
                  <a:lumMod val="50000"/>
                </a:schemeClr>
              </a:solidFill>
            </a:endParaRPr>
          </a:p>
          <a:p>
            <a:pPr marL="0" indent="0">
              <a:buNone/>
            </a:pPr>
            <a:r>
              <a:rPr lang="en-GB" sz="2000" b="1" dirty="0">
                <a:solidFill>
                  <a:schemeClr val="tx1">
                    <a:lumMod val="50000"/>
                  </a:schemeClr>
                </a:solidFill>
              </a:rPr>
              <a:t>	</a:t>
            </a:r>
            <a:r>
              <a:rPr lang="en-GB" sz="2000" b="1" dirty="0" smtClean="0">
                <a:solidFill>
                  <a:schemeClr val="tx1">
                    <a:lumMod val="50000"/>
                  </a:schemeClr>
                </a:solidFill>
              </a:rPr>
              <a:t>Claire Berg</a:t>
            </a:r>
          </a:p>
          <a:p>
            <a:pPr marL="0" indent="0">
              <a:buNone/>
            </a:pPr>
            <a:r>
              <a:rPr lang="en-GB" sz="2000" b="1" dirty="0">
                <a:solidFill>
                  <a:schemeClr val="tx1">
                    <a:lumMod val="50000"/>
                  </a:schemeClr>
                </a:solidFill>
              </a:rPr>
              <a:t> </a:t>
            </a:r>
            <a:r>
              <a:rPr lang="en-GB" sz="2000" b="1" dirty="0" smtClean="0">
                <a:solidFill>
                  <a:schemeClr val="tx1">
                    <a:lumMod val="50000"/>
                  </a:schemeClr>
                </a:solidFill>
              </a:rPr>
              <a:t>  Clarkson Hyde Marketing and BD Manager</a:t>
            </a:r>
          </a:p>
          <a:p>
            <a:pPr marL="0" indent="0">
              <a:buNone/>
            </a:pPr>
            <a:endParaRPr lang="en-GB" sz="2000" b="1" dirty="0">
              <a:solidFill>
                <a:schemeClr val="tx1">
                  <a:lumMod val="50000"/>
                </a:schemeClr>
              </a:solidFill>
            </a:endParaRPr>
          </a:p>
          <a:p>
            <a:pPr marL="0" indent="0">
              <a:buNone/>
            </a:pPr>
            <a:r>
              <a:rPr lang="en-GB" sz="2000" b="1" dirty="0" smtClean="0">
                <a:solidFill>
                  <a:schemeClr val="tx1">
                    <a:lumMod val="50000"/>
                  </a:schemeClr>
                </a:solidFill>
              </a:rPr>
              <a:t>	Email:</a:t>
            </a:r>
          </a:p>
          <a:p>
            <a:pPr marL="0" indent="0">
              <a:buNone/>
            </a:pPr>
            <a:r>
              <a:rPr lang="en-GB" sz="2000" b="1" dirty="0">
                <a:solidFill>
                  <a:schemeClr val="tx1">
                    <a:lumMod val="50000"/>
                  </a:schemeClr>
                </a:solidFill>
              </a:rPr>
              <a:t> </a:t>
            </a:r>
            <a:r>
              <a:rPr lang="en-GB" sz="2000" b="1" dirty="0" smtClean="0">
                <a:solidFill>
                  <a:schemeClr val="tx1">
                    <a:lumMod val="50000"/>
                  </a:schemeClr>
                </a:solidFill>
              </a:rPr>
              <a:t>  </a:t>
            </a:r>
            <a:r>
              <a:rPr lang="en-GB" sz="2000" b="1" u="sng" dirty="0" smtClean="0">
                <a:solidFill>
                  <a:srgbClr val="FF0000"/>
                </a:solidFill>
              </a:rPr>
              <a:t>clc@clarksonhyde.com</a:t>
            </a:r>
            <a:endParaRPr lang="en-GB" sz="2000" b="1" u="sng" dirty="0">
              <a:solidFill>
                <a:srgbClr val="FF0000"/>
              </a:solidFill>
            </a:endParaRPr>
          </a:p>
        </p:txBody>
      </p:sp>
    </p:spTree>
    <p:extLst>
      <p:ext uri="{BB962C8B-B14F-4D97-AF65-F5344CB8AC3E}">
        <p14:creationId xmlns:p14="http://schemas.microsoft.com/office/powerpoint/2010/main" val="2999314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9752"/>
            <a:ext cx="6707089" cy="1728192"/>
          </a:xfrm>
        </p:spPr>
        <p:txBody>
          <a:bodyPr/>
          <a:lstStyle/>
          <a:p>
            <a:r>
              <a:rPr lang="en-GB" dirty="0" smtClean="0"/>
              <a:t>Who are                               ?</a:t>
            </a:r>
            <a:endParaRPr lang="en-GB" dirty="0"/>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763118"/>
            <a:ext cx="3812679" cy="1291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02680" y="4293096"/>
            <a:ext cx="4892799" cy="2862322"/>
          </a:xfrm>
          <a:prstGeom prst="rect">
            <a:avLst/>
          </a:prstGeom>
          <a:noFill/>
        </p:spPr>
        <p:txBody>
          <a:bodyPr wrap="square" rtlCol="0">
            <a:spAutoFit/>
          </a:bodyPr>
          <a:lstStyle/>
          <a:p>
            <a:pPr marL="342900" indent="-342900">
              <a:buFont typeface="+mj-lt"/>
              <a:buAutoNum type="arabicPeriod"/>
            </a:pPr>
            <a:r>
              <a:rPr lang="en-GB" dirty="0" smtClean="0"/>
              <a:t>Introduction</a:t>
            </a:r>
          </a:p>
          <a:p>
            <a:pPr marL="342900" indent="-342900">
              <a:buFont typeface="+mj-lt"/>
              <a:buAutoNum type="arabicPeriod"/>
            </a:pPr>
            <a:r>
              <a:rPr lang="en-GB" dirty="0" smtClean="0"/>
              <a:t>Risk &amp; Opportunity</a:t>
            </a:r>
          </a:p>
          <a:p>
            <a:pPr marL="342900" indent="-342900">
              <a:buFont typeface="+mj-lt"/>
              <a:buAutoNum type="arabicPeriod"/>
            </a:pPr>
            <a:r>
              <a:rPr lang="en-GB" dirty="0" smtClean="0"/>
              <a:t>Currency Risk Management</a:t>
            </a:r>
          </a:p>
          <a:p>
            <a:pPr marL="342900" indent="-342900">
              <a:buFont typeface="+mj-lt"/>
              <a:buAutoNum type="arabicPeriod"/>
            </a:pPr>
            <a:r>
              <a:rPr lang="en-GB" dirty="0" smtClean="0"/>
              <a:t>Adapting to change</a:t>
            </a:r>
          </a:p>
          <a:p>
            <a:pPr marL="342900" indent="-342900">
              <a:buFont typeface="+mj-lt"/>
              <a:buAutoNum type="arabicPeriod"/>
            </a:pPr>
            <a:r>
              <a:rPr lang="en-GB" dirty="0" smtClean="0"/>
              <a:t>What can </a:t>
            </a:r>
            <a:r>
              <a:rPr lang="en-GB" dirty="0" err="1" smtClean="0"/>
              <a:t>moneycorp</a:t>
            </a:r>
            <a:r>
              <a:rPr lang="en-GB" dirty="0" smtClean="0"/>
              <a:t> do?</a:t>
            </a:r>
          </a:p>
          <a:p>
            <a:pPr marL="342900" indent="-342900">
              <a:buFont typeface="+mj-lt"/>
              <a:buAutoNum type="arabicPeriod"/>
            </a:pPr>
            <a:r>
              <a:rPr lang="en-GB" dirty="0" smtClean="0"/>
              <a:t>Core benefits of </a:t>
            </a:r>
            <a:r>
              <a:rPr lang="en-GB" dirty="0" err="1" smtClean="0"/>
              <a:t>moneycorp</a:t>
            </a:r>
            <a:endParaRPr lang="en-GB" dirty="0"/>
          </a:p>
          <a:p>
            <a:pPr marL="285750" indent="-285750">
              <a:buFont typeface="Wingdings" panose="05000000000000000000" pitchFamily="2" charset="2"/>
              <a:buChar char="v"/>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7758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500"/>
                                        <p:tgtEl>
                                          <p:spTgt spid="5">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witter_profile_500x500.gif"/>
          <p:cNvPicPr>
            <a:picLocks noChangeAspect="1"/>
          </p:cNvPicPr>
          <p:nvPr/>
        </p:nvPicPr>
        <p:blipFill>
          <a:blip r:embed="rId3" cstate="print"/>
          <a:stretch>
            <a:fillRect/>
          </a:stretch>
        </p:blipFill>
        <p:spPr>
          <a:xfrm>
            <a:off x="2123728" y="1340768"/>
            <a:ext cx="4320480" cy="4320480"/>
          </a:xfrm>
          <a:prstGeom prst="rect">
            <a:avLst/>
          </a:prstGeom>
        </p:spPr>
      </p:pic>
      <p:sp>
        <p:nvSpPr>
          <p:cNvPr id="3" name="Footer Placeholder 2"/>
          <p:cNvSpPr>
            <a:spLocks noGrp="1"/>
          </p:cNvSpPr>
          <p:nvPr>
            <p:ph type="ftr" sz="quarter" idx="4294967295"/>
          </p:nvPr>
        </p:nvSpPr>
        <p:spPr>
          <a:xfrm>
            <a:off x="0" y="6309296"/>
            <a:ext cx="8929750" cy="548704"/>
          </a:xfrm>
          <a:prstGeom prst="rect">
            <a:avLst/>
          </a:prstGeom>
        </p:spPr>
        <p:txBody>
          <a:bodyPr/>
          <a:lstStyle/>
          <a:p>
            <a:pPr>
              <a:defRPr/>
            </a:pPr>
            <a:r>
              <a:rPr lang="en-GB" dirty="0" smtClean="0"/>
              <a:t>									        </a:t>
            </a:r>
            <a:endParaRPr lang="en-US" dirty="0"/>
          </a:p>
        </p:txBody>
      </p:sp>
      <p:sp>
        <p:nvSpPr>
          <p:cNvPr id="4" name="Title 3"/>
          <p:cNvSpPr>
            <a:spLocks noGrp="1"/>
          </p:cNvSpPr>
          <p:nvPr>
            <p:ph type="title"/>
          </p:nvPr>
        </p:nvSpPr>
        <p:spPr/>
        <p:txBody>
          <a:bodyPr/>
          <a:lstStyle/>
          <a:p>
            <a:r>
              <a:rPr lang="en-GB" b="0" dirty="0" smtClean="0"/>
              <a:t>About Moneycorp</a:t>
            </a:r>
            <a:endParaRPr lang="en-GB" b="0" dirty="0"/>
          </a:p>
        </p:txBody>
      </p:sp>
      <p:sp>
        <p:nvSpPr>
          <p:cNvPr id="9" name="TextBox 8"/>
          <p:cNvSpPr txBox="1"/>
          <p:nvPr/>
        </p:nvSpPr>
        <p:spPr>
          <a:xfrm>
            <a:off x="1691680" y="1556792"/>
            <a:ext cx="1855764" cy="677108"/>
          </a:xfrm>
          <a:prstGeom prst="rect">
            <a:avLst/>
          </a:prstGeom>
          <a:noFill/>
        </p:spPr>
        <p:txBody>
          <a:bodyPr wrap="none">
            <a:spAutoFit/>
          </a:bodyPr>
          <a:lstStyle/>
          <a:p>
            <a:pPr algn="r">
              <a:defRPr/>
            </a:pPr>
            <a:r>
              <a:rPr lang="en-GB" b="1" dirty="0">
                <a:solidFill>
                  <a:srgbClr val="ED1944"/>
                </a:solidFill>
                <a:latin typeface="Praxis Com" pitchFamily="34" charset="0"/>
              </a:rPr>
              <a:t>1962</a:t>
            </a:r>
          </a:p>
          <a:p>
            <a:pPr algn="r">
              <a:defRPr/>
            </a:pPr>
            <a:r>
              <a:rPr lang="en-GB" sz="1400" dirty="0">
                <a:latin typeface="+mj-lt"/>
              </a:rPr>
              <a:t>Company incorporated</a:t>
            </a:r>
          </a:p>
        </p:txBody>
      </p:sp>
      <p:sp>
        <p:nvSpPr>
          <p:cNvPr id="10" name="TextBox 9"/>
          <p:cNvSpPr txBox="1"/>
          <p:nvPr/>
        </p:nvSpPr>
        <p:spPr>
          <a:xfrm>
            <a:off x="108670" y="2420888"/>
            <a:ext cx="2951162" cy="677108"/>
          </a:xfrm>
          <a:prstGeom prst="rect">
            <a:avLst/>
          </a:prstGeom>
          <a:noFill/>
        </p:spPr>
        <p:txBody>
          <a:bodyPr wrap="square">
            <a:spAutoFit/>
          </a:bodyPr>
          <a:lstStyle/>
          <a:p>
            <a:pPr algn="r">
              <a:defRPr/>
            </a:pPr>
            <a:r>
              <a:rPr lang="en-GB" b="1" dirty="0">
                <a:solidFill>
                  <a:srgbClr val="ED1944"/>
                </a:solidFill>
                <a:latin typeface="Praxis Com" pitchFamily="34" charset="0"/>
              </a:rPr>
              <a:t>1979</a:t>
            </a:r>
          </a:p>
          <a:p>
            <a:pPr algn="r">
              <a:defRPr/>
            </a:pPr>
            <a:r>
              <a:rPr lang="en-GB" sz="1400" dirty="0">
                <a:latin typeface="+mj-lt"/>
              </a:rPr>
              <a:t>Started dealing in foreign exchange</a:t>
            </a:r>
          </a:p>
        </p:txBody>
      </p:sp>
      <p:sp>
        <p:nvSpPr>
          <p:cNvPr id="11" name="TextBox 10"/>
          <p:cNvSpPr txBox="1"/>
          <p:nvPr/>
        </p:nvSpPr>
        <p:spPr>
          <a:xfrm>
            <a:off x="5436096" y="2494637"/>
            <a:ext cx="3799502" cy="584775"/>
          </a:xfrm>
          <a:prstGeom prst="rect">
            <a:avLst/>
          </a:prstGeom>
          <a:noFill/>
        </p:spPr>
        <p:txBody>
          <a:bodyPr wrap="none">
            <a:spAutoFit/>
          </a:bodyPr>
          <a:lstStyle/>
          <a:p>
            <a:pPr>
              <a:defRPr/>
            </a:pPr>
            <a:r>
              <a:rPr lang="en-GB" b="1" dirty="0">
                <a:solidFill>
                  <a:srgbClr val="ED1944"/>
                </a:solidFill>
                <a:latin typeface="Praxis Com" pitchFamily="34" charset="0"/>
              </a:rPr>
              <a:t>5</a:t>
            </a:r>
            <a:r>
              <a:rPr lang="en-GB" b="1" dirty="0" smtClean="0">
                <a:solidFill>
                  <a:srgbClr val="ED1944"/>
                </a:solidFill>
                <a:latin typeface="Praxis Com" pitchFamily="34" charset="0"/>
              </a:rPr>
              <a:t>A 1 </a:t>
            </a:r>
            <a:endParaRPr lang="en-GB" b="1" dirty="0">
              <a:solidFill>
                <a:srgbClr val="ED1944"/>
              </a:solidFill>
              <a:latin typeface="Praxis Com" pitchFamily="34" charset="0"/>
            </a:endParaRPr>
          </a:p>
          <a:p>
            <a:pPr>
              <a:defRPr/>
            </a:pPr>
            <a:r>
              <a:rPr lang="en-GB" sz="1400" dirty="0" smtClean="0">
                <a:latin typeface="+mj-lt"/>
              </a:rPr>
              <a:t>Strongest security rating in the industry with D&amp;B</a:t>
            </a:r>
            <a:endParaRPr lang="en-GB" sz="1400" dirty="0">
              <a:latin typeface="+mj-lt"/>
            </a:endParaRPr>
          </a:p>
        </p:txBody>
      </p:sp>
      <p:sp>
        <p:nvSpPr>
          <p:cNvPr id="12" name="TextBox 11"/>
          <p:cNvSpPr txBox="1"/>
          <p:nvPr/>
        </p:nvSpPr>
        <p:spPr>
          <a:xfrm>
            <a:off x="4788024" y="1303495"/>
            <a:ext cx="4104456" cy="1231106"/>
          </a:xfrm>
          <a:prstGeom prst="rect">
            <a:avLst/>
          </a:prstGeom>
          <a:noFill/>
        </p:spPr>
        <p:txBody>
          <a:bodyPr wrap="square">
            <a:spAutoFit/>
          </a:bodyPr>
          <a:lstStyle/>
          <a:p>
            <a:pPr>
              <a:defRPr/>
            </a:pPr>
            <a:r>
              <a:rPr lang="en-GB" b="1" dirty="0" smtClean="0">
                <a:solidFill>
                  <a:srgbClr val="ED1944"/>
                </a:solidFill>
                <a:latin typeface="Praxis Com" pitchFamily="34" charset="0"/>
              </a:rPr>
              <a:t>FCA Authorised and Regulated</a:t>
            </a:r>
            <a:endParaRPr lang="en-GB" b="1" dirty="0">
              <a:solidFill>
                <a:srgbClr val="ED1944"/>
              </a:solidFill>
              <a:latin typeface="Praxis Com" pitchFamily="34" charset="0"/>
            </a:endParaRPr>
          </a:p>
          <a:p>
            <a:pPr>
              <a:defRPr/>
            </a:pPr>
            <a:r>
              <a:rPr lang="en-GB" sz="1400" dirty="0" smtClean="0">
                <a:latin typeface="+mn-lt"/>
              </a:rPr>
              <a:t>TTT Moneycorp Limited is authorised and regulated by the Financial Conduct Authority for the provision of payment services.</a:t>
            </a:r>
            <a:r>
              <a:rPr lang="en-GB" sz="1200" dirty="0" smtClean="0"/>
              <a:t/>
            </a:r>
            <a:br>
              <a:rPr lang="en-GB" sz="1200" dirty="0" smtClean="0"/>
            </a:br>
            <a:endParaRPr lang="en-GB" sz="1200" dirty="0">
              <a:latin typeface="+mj-lt"/>
            </a:endParaRPr>
          </a:p>
        </p:txBody>
      </p:sp>
      <p:sp>
        <p:nvSpPr>
          <p:cNvPr id="13" name="TextBox 12"/>
          <p:cNvSpPr txBox="1"/>
          <p:nvPr/>
        </p:nvSpPr>
        <p:spPr>
          <a:xfrm>
            <a:off x="5508104" y="4006805"/>
            <a:ext cx="2552109" cy="584775"/>
          </a:xfrm>
          <a:prstGeom prst="rect">
            <a:avLst/>
          </a:prstGeom>
          <a:noFill/>
        </p:spPr>
        <p:txBody>
          <a:bodyPr wrap="none">
            <a:spAutoFit/>
          </a:bodyPr>
          <a:lstStyle/>
          <a:p>
            <a:pPr>
              <a:defRPr/>
            </a:pPr>
            <a:r>
              <a:rPr lang="en-GB" b="1" dirty="0">
                <a:solidFill>
                  <a:srgbClr val="ED1944"/>
                </a:solidFill>
                <a:latin typeface="Praxis Com" pitchFamily="34" charset="0"/>
              </a:rPr>
              <a:t>7</a:t>
            </a:r>
            <a:r>
              <a:rPr lang="en-GB" b="1" dirty="0" smtClean="0">
                <a:solidFill>
                  <a:srgbClr val="ED1944"/>
                </a:solidFill>
                <a:latin typeface="Praxis Com" pitchFamily="34" charset="0"/>
              </a:rPr>
              <a:t>.1m</a:t>
            </a:r>
            <a:r>
              <a:rPr lang="en-GB" b="1" dirty="0">
                <a:solidFill>
                  <a:srgbClr val="ED1944"/>
                </a:solidFill>
                <a:latin typeface="Praxis Com" pitchFamily="34" charset="0"/>
              </a:rPr>
              <a:t>+</a:t>
            </a:r>
          </a:p>
          <a:p>
            <a:pPr>
              <a:defRPr/>
            </a:pPr>
            <a:r>
              <a:rPr lang="en-GB" sz="1400" dirty="0">
                <a:latin typeface="+mj-lt"/>
              </a:rPr>
              <a:t>Customers </a:t>
            </a:r>
            <a:r>
              <a:rPr lang="en-GB" sz="1400" dirty="0" smtClean="0">
                <a:latin typeface="+mj-lt"/>
              </a:rPr>
              <a:t>transactions last </a:t>
            </a:r>
            <a:r>
              <a:rPr lang="en-GB" sz="1400" dirty="0">
                <a:latin typeface="+mj-lt"/>
              </a:rPr>
              <a:t>year</a:t>
            </a:r>
          </a:p>
        </p:txBody>
      </p:sp>
      <p:sp>
        <p:nvSpPr>
          <p:cNvPr id="14" name="TextBox 13"/>
          <p:cNvSpPr txBox="1"/>
          <p:nvPr/>
        </p:nvSpPr>
        <p:spPr>
          <a:xfrm>
            <a:off x="4860032" y="4869160"/>
            <a:ext cx="2312941" cy="584775"/>
          </a:xfrm>
          <a:prstGeom prst="rect">
            <a:avLst/>
          </a:prstGeom>
          <a:noFill/>
        </p:spPr>
        <p:txBody>
          <a:bodyPr wrap="none">
            <a:spAutoFit/>
          </a:bodyPr>
          <a:lstStyle/>
          <a:p>
            <a:pPr>
              <a:defRPr/>
            </a:pPr>
            <a:r>
              <a:rPr lang="en-GB" b="1" dirty="0" smtClean="0">
                <a:solidFill>
                  <a:srgbClr val="ED1944"/>
                </a:solidFill>
                <a:latin typeface="Praxis Com" pitchFamily="34" charset="0"/>
              </a:rPr>
              <a:t>£33+ </a:t>
            </a:r>
            <a:r>
              <a:rPr lang="en-GB" b="1" dirty="0" err="1" smtClean="0">
                <a:solidFill>
                  <a:srgbClr val="ED1944"/>
                </a:solidFill>
                <a:latin typeface="Praxis Com" pitchFamily="34" charset="0"/>
              </a:rPr>
              <a:t>bln</a:t>
            </a:r>
            <a:endParaRPr lang="en-GB" b="1" dirty="0">
              <a:solidFill>
                <a:srgbClr val="ED1944"/>
              </a:solidFill>
              <a:latin typeface="Praxis Com" pitchFamily="34" charset="0"/>
            </a:endParaRPr>
          </a:p>
          <a:p>
            <a:pPr>
              <a:defRPr/>
            </a:pPr>
            <a:r>
              <a:rPr lang="en-GB" sz="1400" dirty="0">
                <a:latin typeface="+mj-lt"/>
              </a:rPr>
              <a:t>Traded in currencies last year</a:t>
            </a:r>
          </a:p>
        </p:txBody>
      </p:sp>
      <p:sp>
        <p:nvSpPr>
          <p:cNvPr id="18" name="TextBox 17"/>
          <p:cNvSpPr txBox="1"/>
          <p:nvPr/>
        </p:nvSpPr>
        <p:spPr>
          <a:xfrm>
            <a:off x="179512" y="4006805"/>
            <a:ext cx="2865976" cy="677108"/>
          </a:xfrm>
          <a:prstGeom prst="rect">
            <a:avLst/>
          </a:prstGeom>
          <a:noFill/>
        </p:spPr>
        <p:txBody>
          <a:bodyPr wrap="none">
            <a:spAutoFit/>
          </a:bodyPr>
          <a:lstStyle/>
          <a:p>
            <a:pPr algn="r">
              <a:defRPr/>
            </a:pPr>
            <a:r>
              <a:rPr lang="en-GB" b="1" dirty="0" smtClean="0">
                <a:solidFill>
                  <a:srgbClr val="ED1944"/>
                </a:solidFill>
                <a:latin typeface="Praxis Com" pitchFamily="34" charset="0"/>
              </a:rPr>
              <a:t>One stop shop</a:t>
            </a:r>
          </a:p>
          <a:p>
            <a:pPr algn="r">
              <a:defRPr/>
            </a:pPr>
            <a:r>
              <a:rPr lang="en-GB" sz="1400" dirty="0" smtClean="0">
                <a:latin typeface="+mj-lt"/>
              </a:rPr>
              <a:t>Corporate, Private, Wholesale, Retail</a:t>
            </a:r>
            <a:endParaRPr lang="en-GB" sz="1400" dirty="0">
              <a:latin typeface="+mj-lt"/>
            </a:endParaRPr>
          </a:p>
        </p:txBody>
      </p:sp>
      <p:sp>
        <p:nvSpPr>
          <p:cNvPr id="19" name="TextBox 18"/>
          <p:cNvSpPr txBox="1"/>
          <p:nvPr/>
        </p:nvSpPr>
        <p:spPr>
          <a:xfrm>
            <a:off x="-1260648" y="5229200"/>
            <a:ext cx="5353941" cy="1015663"/>
          </a:xfrm>
          <a:prstGeom prst="rect">
            <a:avLst/>
          </a:prstGeom>
          <a:noFill/>
        </p:spPr>
        <p:txBody>
          <a:bodyPr wrap="square">
            <a:spAutoFit/>
          </a:bodyPr>
          <a:lstStyle/>
          <a:p>
            <a:pPr algn="r">
              <a:defRPr/>
            </a:pPr>
            <a:r>
              <a:rPr lang="en-GB" b="1" dirty="0" smtClean="0">
                <a:solidFill>
                  <a:srgbClr val="ED1944"/>
                </a:solidFill>
                <a:latin typeface="Praxis Com" pitchFamily="34" charset="0"/>
              </a:rPr>
              <a:t>Preferred partner</a:t>
            </a:r>
          </a:p>
          <a:p>
            <a:pPr algn="r">
              <a:defRPr/>
            </a:pPr>
            <a:r>
              <a:rPr lang="en-GB" sz="1400" dirty="0" smtClean="0">
                <a:latin typeface="+mj-lt"/>
              </a:rPr>
              <a:t>ICAEW, Telegraph, The Guardian, </a:t>
            </a:r>
          </a:p>
          <a:p>
            <a:pPr algn="r">
              <a:defRPr/>
            </a:pPr>
            <a:r>
              <a:rPr lang="en-GB" sz="1400" dirty="0" smtClean="0">
                <a:latin typeface="+mj-lt"/>
              </a:rPr>
              <a:t>BCC, CNN, The Post Office, </a:t>
            </a:r>
          </a:p>
          <a:p>
            <a:pPr algn="r">
              <a:defRPr/>
            </a:pPr>
            <a:r>
              <a:rPr lang="en-GB" sz="1400" dirty="0" smtClean="0">
                <a:latin typeface="+mj-lt"/>
              </a:rPr>
              <a:t>The City AM, UKTI, The FT, ABTOI </a:t>
            </a:r>
          </a:p>
        </p:txBody>
      </p:sp>
    </p:spTree>
    <p:extLst>
      <p:ext uri="{BB962C8B-B14F-4D97-AF65-F5344CB8AC3E}">
        <p14:creationId xmlns:p14="http://schemas.microsoft.com/office/powerpoint/2010/main" val="1564836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793" y="1730166"/>
            <a:ext cx="7886700" cy="3051000"/>
          </a:xfrm>
        </p:spPr>
        <p:txBody>
          <a:bodyPr/>
          <a:lstStyle/>
          <a:p>
            <a:pPr marL="0" indent="0">
              <a:buNone/>
            </a:pPr>
            <a:r>
              <a:rPr lang="en-GB" dirty="0" smtClean="0"/>
              <a:t>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93" y="1539847"/>
            <a:ext cx="7925637" cy="4193409"/>
          </a:xfrm>
          <a:prstGeom prst="rect">
            <a:avLst/>
          </a:prstGeom>
        </p:spPr>
      </p:pic>
      <p:sp>
        <p:nvSpPr>
          <p:cNvPr id="5" name="TextBox 4"/>
          <p:cNvSpPr txBox="1"/>
          <p:nvPr/>
        </p:nvSpPr>
        <p:spPr>
          <a:xfrm>
            <a:off x="658958" y="328120"/>
            <a:ext cx="5209185" cy="584775"/>
          </a:xfrm>
          <a:prstGeom prst="rect">
            <a:avLst/>
          </a:prstGeom>
          <a:noFill/>
        </p:spPr>
        <p:txBody>
          <a:bodyPr wrap="square" rtlCol="0">
            <a:spAutoFit/>
          </a:bodyPr>
          <a:lstStyle/>
          <a:p>
            <a:pPr>
              <a:spcAft>
                <a:spcPts val="1350"/>
              </a:spcAft>
              <a:buClr>
                <a:schemeClr val="accent1"/>
              </a:buClr>
            </a:pPr>
            <a:r>
              <a:rPr lang="en-GB" sz="3200" dirty="0"/>
              <a:t>Brexit – Risk or Opportunity</a:t>
            </a:r>
          </a:p>
        </p:txBody>
      </p:sp>
    </p:spTree>
    <p:extLst>
      <p:ext uri="{BB962C8B-B14F-4D97-AF65-F5344CB8AC3E}">
        <p14:creationId xmlns:p14="http://schemas.microsoft.com/office/powerpoint/2010/main" val="823450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793" y="1730166"/>
            <a:ext cx="7886700" cy="3051000"/>
          </a:xfrm>
        </p:spPr>
        <p:txBody>
          <a:bodyPr/>
          <a:lstStyle/>
          <a:p>
            <a:pPr marL="0" indent="0">
              <a:buNone/>
            </a:pPr>
            <a:r>
              <a:rPr lang="en-GB" dirty="0" smtClean="0"/>
              <a:t>                                                                      </a:t>
            </a:r>
            <a:endParaRPr lang="en-GB" dirty="0"/>
          </a:p>
        </p:txBody>
      </p:sp>
      <p:sp>
        <p:nvSpPr>
          <p:cNvPr id="5" name="TextBox 4"/>
          <p:cNvSpPr txBox="1"/>
          <p:nvPr/>
        </p:nvSpPr>
        <p:spPr>
          <a:xfrm>
            <a:off x="682792" y="332656"/>
            <a:ext cx="5185351" cy="584775"/>
          </a:xfrm>
          <a:prstGeom prst="rect">
            <a:avLst/>
          </a:prstGeom>
          <a:noFill/>
        </p:spPr>
        <p:txBody>
          <a:bodyPr wrap="square" rtlCol="0">
            <a:spAutoFit/>
          </a:bodyPr>
          <a:lstStyle/>
          <a:p>
            <a:pPr>
              <a:spcAft>
                <a:spcPts val="1350"/>
              </a:spcAft>
              <a:buClr>
                <a:schemeClr val="accent1"/>
              </a:buClr>
            </a:pPr>
            <a:r>
              <a:rPr lang="en-GB" sz="3200" dirty="0"/>
              <a:t>Brexit – Risk or Opportunity</a:t>
            </a:r>
          </a:p>
        </p:txBody>
      </p:sp>
      <p:sp>
        <p:nvSpPr>
          <p:cNvPr id="2" name="TextBox 1"/>
          <p:cNvSpPr txBox="1"/>
          <p:nvPr/>
        </p:nvSpPr>
        <p:spPr>
          <a:xfrm>
            <a:off x="323528" y="1340768"/>
            <a:ext cx="7771266" cy="5011628"/>
          </a:xfrm>
          <a:prstGeom prst="rect">
            <a:avLst/>
          </a:prstGeom>
          <a:noFill/>
        </p:spPr>
        <p:txBody>
          <a:bodyPr wrap="square" rtlCol="0">
            <a:spAutoFit/>
          </a:bodyPr>
          <a:lstStyle/>
          <a:p>
            <a:pPr marL="285750" indent="-285750">
              <a:spcAft>
                <a:spcPts val="1350"/>
              </a:spcAft>
              <a:buClr>
                <a:schemeClr val="accent1"/>
              </a:buClr>
              <a:buFont typeface="Wingdings" panose="05000000000000000000" pitchFamily="2" charset="2"/>
              <a:buChar char="v"/>
            </a:pPr>
            <a:r>
              <a:rPr lang="en-GB" sz="2000" dirty="0">
                <a:solidFill>
                  <a:schemeClr val="tx1">
                    <a:lumMod val="50000"/>
                  </a:schemeClr>
                </a:solidFill>
              </a:rPr>
              <a:t>What is currency risk </a:t>
            </a:r>
            <a:r>
              <a:rPr lang="en-GB" sz="2000" dirty="0" smtClean="0">
                <a:solidFill>
                  <a:schemeClr val="tx1">
                    <a:lumMod val="50000"/>
                  </a:schemeClr>
                </a:solidFill>
              </a:rPr>
              <a:t>management</a:t>
            </a:r>
            <a:endParaRPr lang="en-GB" sz="2000" dirty="0">
              <a:solidFill>
                <a:schemeClr val="tx1">
                  <a:lumMod val="50000"/>
                </a:schemeClr>
              </a:solidFill>
            </a:endParaRPr>
          </a:p>
          <a:p>
            <a:pPr marL="628650" lvl="1" indent="-285750">
              <a:spcAft>
                <a:spcPts val="1350"/>
              </a:spcAft>
              <a:buClr>
                <a:schemeClr val="accent1"/>
              </a:buClr>
              <a:buFont typeface="Wingdings" panose="05000000000000000000" pitchFamily="2" charset="2"/>
              <a:buChar char="v"/>
            </a:pPr>
            <a:r>
              <a:rPr lang="en-GB" sz="1500" dirty="0" smtClean="0">
                <a:solidFill>
                  <a:schemeClr val="tx1">
                    <a:lumMod val="50000"/>
                  </a:schemeClr>
                </a:solidFill>
              </a:rPr>
              <a:t>Currency risk comes from the impact of market movements on the cost of exchange from one currency to another</a:t>
            </a:r>
          </a:p>
          <a:p>
            <a:pPr marL="628650" lvl="1" indent="-285750">
              <a:spcAft>
                <a:spcPts val="1350"/>
              </a:spcAft>
              <a:buClr>
                <a:schemeClr val="accent1"/>
              </a:buClr>
              <a:buFont typeface="Wingdings" panose="05000000000000000000" pitchFamily="2" charset="2"/>
              <a:buChar char="v"/>
            </a:pPr>
            <a:r>
              <a:rPr lang="en-GB" sz="1500" dirty="0" smtClean="0">
                <a:solidFill>
                  <a:schemeClr val="tx1">
                    <a:lumMod val="50000"/>
                  </a:schemeClr>
                </a:solidFill>
              </a:rPr>
              <a:t>The </a:t>
            </a:r>
            <a:r>
              <a:rPr lang="en-GB" sz="1500" dirty="0">
                <a:solidFill>
                  <a:schemeClr val="tx1">
                    <a:lumMod val="50000"/>
                  </a:schemeClr>
                </a:solidFill>
              </a:rPr>
              <a:t>most common type of currency risk we see is transactional risk </a:t>
            </a:r>
          </a:p>
          <a:p>
            <a:pPr marL="628650" lvl="1" indent="-285750">
              <a:spcAft>
                <a:spcPts val="1350"/>
              </a:spcAft>
              <a:buClr>
                <a:schemeClr val="accent1"/>
              </a:buClr>
              <a:buFont typeface="Wingdings" panose="05000000000000000000" pitchFamily="2" charset="2"/>
              <a:buChar char="v"/>
            </a:pPr>
            <a:r>
              <a:rPr lang="en-GB" sz="1500" dirty="0">
                <a:solidFill>
                  <a:schemeClr val="tx1">
                    <a:lumMod val="50000"/>
                  </a:schemeClr>
                </a:solidFill>
              </a:rPr>
              <a:t>This is the risk associated to a companies cross border transactions, often there is a time delay between receiving invoice in a foreign currency and settlement of the invoice, in some industries this can be as long as 90 days</a:t>
            </a:r>
          </a:p>
          <a:p>
            <a:pPr marL="628650" lvl="1" indent="-285750">
              <a:spcAft>
                <a:spcPts val="1350"/>
              </a:spcAft>
              <a:buClr>
                <a:schemeClr val="accent1"/>
              </a:buClr>
              <a:buFont typeface="Wingdings" panose="05000000000000000000" pitchFamily="2" charset="2"/>
              <a:buChar char="v"/>
            </a:pPr>
            <a:r>
              <a:rPr lang="en-GB" sz="1500" dirty="0">
                <a:solidFill>
                  <a:schemeClr val="tx1">
                    <a:lumMod val="50000"/>
                  </a:schemeClr>
                </a:solidFill>
              </a:rPr>
              <a:t>If during this period their home currency devalues against the foreign currency, this will lead to a rise in price of the goods.</a:t>
            </a:r>
          </a:p>
          <a:p>
            <a:pPr marL="628650" lvl="1" indent="-285750">
              <a:spcAft>
                <a:spcPts val="1350"/>
              </a:spcAft>
              <a:buClr>
                <a:schemeClr val="accent1"/>
              </a:buClr>
              <a:buFont typeface="Wingdings" panose="05000000000000000000" pitchFamily="2" charset="2"/>
              <a:buChar char="v"/>
            </a:pPr>
            <a:r>
              <a:rPr lang="en-GB" sz="1500" dirty="0">
                <a:solidFill>
                  <a:schemeClr val="tx1">
                    <a:lumMod val="50000"/>
                  </a:schemeClr>
                </a:solidFill>
              </a:rPr>
              <a:t>Our role is to provide access to products to remove this uncertainty and risk and give a level of certainty and security.</a:t>
            </a:r>
          </a:p>
          <a:p>
            <a:pPr marL="628650" lvl="1" indent="-285750">
              <a:spcAft>
                <a:spcPts val="1350"/>
              </a:spcAft>
              <a:buClr>
                <a:schemeClr val="accent1"/>
              </a:buClr>
              <a:buFont typeface="Wingdings" panose="05000000000000000000" pitchFamily="2" charset="2"/>
              <a:buChar char="v"/>
            </a:pPr>
            <a:r>
              <a:rPr lang="en-GB" sz="1500" dirty="0">
                <a:solidFill>
                  <a:schemeClr val="tx1">
                    <a:lumMod val="50000"/>
                  </a:schemeClr>
                </a:solidFill>
              </a:rPr>
              <a:t>For the </a:t>
            </a:r>
            <a:r>
              <a:rPr lang="en-GB" sz="1500" dirty="0" smtClean="0">
                <a:solidFill>
                  <a:schemeClr val="tx1">
                    <a:lumMod val="50000"/>
                  </a:schemeClr>
                </a:solidFill>
              </a:rPr>
              <a:t>standard SME/Mid </a:t>
            </a:r>
            <a:r>
              <a:rPr lang="en-GB" sz="1500" dirty="0">
                <a:solidFill>
                  <a:schemeClr val="tx1">
                    <a:lumMod val="50000"/>
                  </a:schemeClr>
                </a:solidFill>
              </a:rPr>
              <a:t>Cap corporate the full range of products spot, forward and options are not always available</a:t>
            </a:r>
            <a:r>
              <a:rPr lang="en-GB" sz="1500" dirty="0" smtClean="0">
                <a:solidFill>
                  <a:schemeClr val="tx1">
                    <a:lumMod val="50000"/>
                  </a:schemeClr>
                </a:solidFill>
              </a:rPr>
              <a:t>.</a:t>
            </a:r>
          </a:p>
          <a:p>
            <a:pPr marL="628650" lvl="1" indent="-285750">
              <a:spcAft>
                <a:spcPts val="1350"/>
              </a:spcAft>
              <a:buClr>
                <a:schemeClr val="accent1"/>
              </a:buClr>
              <a:buFont typeface="Wingdings" panose="05000000000000000000" pitchFamily="2" charset="2"/>
              <a:buChar char="v"/>
            </a:pPr>
            <a:r>
              <a:rPr lang="en-GB" sz="1500" dirty="0" smtClean="0">
                <a:solidFill>
                  <a:schemeClr val="tx1">
                    <a:lumMod val="50000"/>
                  </a:schemeClr>
                </a:solidFill>
              </a:rPr>
              <a:t>Moneycorp allow full access to SME clients to a complete range of risk management tools, giving them the same level of protection as large corporates</a:t>
            </a:r>
            <a:endParaRPr lang="en-GB" sz="1500" dirty="0">
              <a:solidFill>
                <a:schemeClr val="tx1">
                  <a:lumMod val="50000"/>
                </a:schemeClr>
              </a:solidFill>
            </a:endParaRPr>
          </a:p>
        </p:txBody>
      </p:sp>
    </p:spTree>
    <p:extLst>
      <p:ext uri="{BB962C8B-B14F-4D97-AF65-F5344CB8AC3E}">
        <p14:creationId xmlns:p14="http://schemas.microsoft.com/office/powerpoint/2010/main" val="213428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All change for accountants</a:t>
            </a:r>
            <a:endParaRPr lang="en-GB" b="0" dirty="0"/>
          </a:p>
        </p:txBody>
      </p:sp>
      <p:sp>
        <p:nvSpPr>
          <p:cNvPr id="3" name="Content Placeholder 2"/>
          <p:cNvSpPr>
            <a:spLocks noGrp="1"/>
          </p:cNvSpPr>
          <p:nvPr>
            <p:ph idx="1"/>
          </p:nvPr>
        </p:nvSpPr>
        <p:spPr>
          <a:xfrm>
            <a:off x="457200" y="1268760"/>
            <a:ext cx="8229600" cy="5400600"/>
          </a:xfrm>
        </p:spPr>
        <p:txBody>
          <a:bodyPr>
            <a:normAutofit/>
          </a:bodyPr>
          <a:lstStyle/>
          <a:p>
            <a:pPr marL="0" indent="0">
              <a:buNone/>
            </a:pPr>
            <a:r>
              <a:rPr lang="en-US" dirty="0" smtClean="0"/>
              <a:t>Adapting					</a:t>
            </a:r>
          </a:p>
          <a:p>
            <a:pPr marL="0" indent="0">
              <a:buNone/>
            </a:pPr>
            <a:r>
              <a:rPr lang="en-US" dirty="0"/>
              <a:t>	</a:t>
            </a:r>
            <a:r>
              <a:rPr lang="en-US" dirty="0" smtClean="0"/>
              <a:t>					Priorities	</a:t>
            </a:r>
          </a:p>
          <a:p>
            <a:pPr marL="0" indent="0">
              <a:buNone/>
            </a:pPr>
            <a:r>
              <a:rPr lang="en-US" dirty="0"/>
              <a:t>	</a:t>
            </a:r>
            <a:r>
              <a:rPr lang="en-US" dirty="0" smtClean="0"/>
              <a:t>		Advisory</a:t>
            </a:r>
          </a:p>
          <a:p>
            <a:pPr marL="0" indent="0">
              <a:buNone/>
            </a:pPr>
            <a:r>
              <a:rPr lang="en-US" dirty="0" smtClean="0"/>
              <a:t>							Services</a:t>
            </a:r>
          </a:p>
          <a:p>
            <a:pPr marL="0" indent="0">
              <a:buNone/>
            </a:pPr>
            <a:r>
              <a:rPr lang="en-US" dirty="0" smtClean="0"/>
              <a:t>Guidance</a:t>
            </a:r>
          </a:p>
          <a:p>
            <a:pPr marL="0" indent="0">
              <a:buNone/>
            </a:pPr>
            <a:r>
              <a:rPr lang="en-US" dirty="0"/>
              <a:t>	</a:t>
            </a:r>
            <a:r>
              <a:rPr lang="en-US" dirty="0" smtClean="0"/>
              <a:t>			Education</a:t>
            </a:r>
          </a:p>
          <a:p>
            <a:pPr marL="0" indent="0">
              <a:buNone/>
            </a:pPr>
            <a:endParaRPr lang="en-US" dirty="0"/>
          </a:p>
          <a:p>
            <a:pPr marL="0" indent="0">
              <a:buNone/>
            </a:pPr>
            <a:r>
              <a:rPr lang="en-US" dirty="0" smtClean="0"/>
              <a:t>	Partnership				</a:t>
            </a:r>
          </a:p>
          <a:p>
            <a:pPr marL="0" indent="0">
              <a:buNone/>
            </a:pPr>
            <a:r>
              <a:rPr lang="en-US" dirty="0"/>
              <a:t>	</a:t>
            </a:r>
            <a:r>
              <a:rPr lang="en-US" dirty="0" smtClean="0"/>
              <a:t>					Approved</a:t>
            </a:r>
          </a:p>
          <a:p>
            <a:pPr marL="0" indent="0">
              <a:buNone/>
            </a:pPr>
            <a:endParaRPr lang="en-US" dirty="0"/>
          </a:p>
          <a:p>
            <a:endParaRPr lang="en-GB" dirty="0"/>
          </a:p>
        </p:txBody>
      </p:sp>
    </p:spTree>
    <p:extLst>
      <p:ext uri="{BB962C8B-B14F-4D97-AF65-F5344CB8AC3E}">
        <p14:creationId xmlns:p14="http://schemas.microsoft.com/office/powerpoint/2010/main" val="78161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xEl>
                                              <p:pRg st="0" end="0"/>
                                            </p:txEl>
                                          </p:spTgt>
                                        </p:tgtEl>
                                      </p:cBhvr>
                                    </p:animEffect>
                                    <p:animScale>
                                      <p:cBhvr>
                                        <p:cTn id="10" dur="250" autoRev="1" fill="hold"/>
                                        <p:tgtEl>
                                          <p:spTgt spid="3">
                                            <p:txEl>
                                              <p:pRg st="0" end="0"/>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6" presetClass="emph" presetSubtype="0" fill="hold" nodeType="afterEffect">
                                  <p:stCondLst>
                                    <p:cond delay="0"/>
                                  </p:stCondLst>
                                  <p:childTnLst>
                                    <p:animEffect transition="out" filter="fade">
                                      <p:cBhvr>
                                        <p:cTn id="17" dur="500" tmFilter="0, 0; .2, .5; .8, .5; 1, 0"/>
                                        <p:tgtEl>
                                          <p:spTgt spid="3">
                                            <p:txEl>
                                              <p:pRg st="2" end="2"/>
                                            </p:txEl>
                                          </p:spTgt>
                                        </p:tgtEl>
                                      </p:cBhvr>
                                    </p:animEffect>
                                    <p:animScale>
                                      <p:cBhvr>
                                        <p:cTn id="18" dur="250" autoRev="1" fill="hold"/>
                                        <p:tgtEl>
                                          <p:spTgt spid="3">
                                            <p:txEl>
                                              <p:pRg st="2" end="2"/>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par>
                          <p:cTn id="23" fill="hold">
                            <p:stCondLst>
                              <p:cond delay="0"/>
                            </p:stCondLst>
                            <p:childTnLst>
                              <p:par>
                                <p:cTn id="24" presetID="26" presetClass="emph" presetSubtype="0" fill="hold" nodeType="afterEffect">
                                  <p:stCondLst>
                                    <p:cond delay="0"/>
                                  </p:stCondLst>
                                  <p:childTnLst>
                                    <p:animEffect transition="out" filter="fade">
                                      <p:cBhvr>
                                        <p:cTn id="25" dur="500" tmFilter="0, 0; .2, .5; .8, .5; 1, 0"/>
                                        <p:tgtEl>
                                          <p:spTgt spid="3">
                                            <p:txEl>
                                              <p:pRg st="1" end="1"/>
                                            </p:txEl>
                                          </p:spTgt>
                                        </p:tgtEl>
                                      </p:cBhvr>
                                    </p:animEffect>
                                    <p:animScale>
                                      <p:cBhvr>
                                        <p:cTn id="26" dur="250" autoRev="1" fill="hold"/>
                                        <p:tgtEl>
                                          <p:spTgt spid="3">
                                            <p:txEl>
                                              <p:pRg st="1" end="1"/>
                                            </p:txEl>
                                          </p:spTgt>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par>
                          <p:cTn id="31" fill="hold">
                            <p:stCondLst>
                              <p:cond delay="0"/>
                            </p:stCondLst>
                            <p:childTnLst>
                              <p:par>
                                <p:cTn id="32" presetID="26" presetClass="emph" presetSubtype="0" fill="hold" nodeType="afterEffect">
                                  <p:stCondLst>
                                    <p:cond delay="0"/>
                                  </p:stCondLst>
                                  <p:childTnLst>
                                    <p:animEffect transition="out" filter="fade">
                                      <p:cBhvr>
                                        <p:cTn id="33" dur="500" tmFilter="0, 0; .2, .5; .8, .5; 1, 0"/>
                                        <p:tgtEl>
                                          <p:spTgt spid="3">
                                            <p:txEl>
                                              <p:pRg st="3" end="3"/>
                                            </p:txEl>
                                          </p:spTgt>
                                        </p:tgtEl>
                                      </p:cBhvr>
                                    </p:animEffect>
                                    <p:animScale>
                                      <p:cBhvr>
                                        <p:cTn id="34" dur="250" autoRev="1" fill="hold"/>
                                        <p:tgtEl>
                                          <p:spTgt spid="3">
                                            <p:txEl>
                                              <p:pRg st="3" end="3"/>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par>
                          <p:cTn id="39" fill="hold">
                            <p:stCondLst>
                              <p:cond delay="0"/>
                            </p:stCondLst>
                            <p:childTnLst>
                              <p:par>
                                <p:cTn id="40" presetID="26" presetClass="emph" presetSubtype="0" fill="hold" nodeType="afterEffect">
                                  <p:stCondLst>
                                    <p:cond delay="0"/>
                                  </p:stCondLst>
                                  <p:childTnLst>
                                    <p:animEffect transition="out" filter="fade">
                                      <p:cBhvr>
                                        <p:cTn id="41" dur="500" tmFilter="0, 0; .2, .5; .8, .5; 1, 0"/>
                                        <p:tgtEl>
                                          <p:spTgt spid="3">
                                            <p:txEl>
                                              <p:pRg st="4" end="4"/>
                                            </p:txEl>
                                          </p:spTgt>
                                        </p:tgtEl>
                                      </p:cBhvr>
                                    </p:animEffect>
                                    <p:animScale>
                                      <p:cBhvr>
                                        <p:cTn id="42" dur="250" autoRev="1" fill="hold"/>
                                        <p:tgtEl>
                                          <p:spTgt spid="3">
                                            <p:txEl>
                                              <p:pRg st="4" end="4"/>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par>
                          <p:cTn id="47" fill="hold">
                            <p:stCondLst>
                              <p:cond delay="0"/>
                            </p:stCondLst>
                            <p:childTnLst>
                              <p:par>
                                <p:cTn id="48" presetID="26" presetClass="emph" presetSubtype="0" fill="hold" nodeType="afterEffect">
                                  <p:stCondLst>
                                    <p:cond delay="0"/>
                                  </p:stCondLst>
                                  <p:childTnLst>
                                    <p:animEffect transition="out" filter="fade">
                                      <p:cBhvr>
                                        <p:cTn id="49" dur="500" tmFilter="0, 0; .2, .5; .8, .5; 1, 0"/>
                                        <p:tgtEl>
                                          <p:spTgt spid="3">
                                            <p:txEl>
                                              <p:pRg st="5" end="5"/>
                                            </p:txEl>
                                          </p:spTgt>
                                        </p:tgtEl>
                                      </p:cBhvr>
                                    </p:animEffect>
                                    <p:animScale>
                                      <p:cBhvr>
                                        <p:cTn id="50" dur="250" autoRev="1" fill="hold"/>
                                        <p:tgtEl>
                                          <p:spTgt spid="3">
                                            <p:txEl>
                                              <p:pRg st="5" end="5"/>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childTnLst>
                          </p:cTn>
                        </p:par>
                        <p:par>
                          <p:cTn id="55" fill="hold">
                            <p:stCondLst>
                              <p:cond delay="0"/>
                            </p:stCondLst>
                            <p:childTnLst>
                              <p:par>
                                <p:cTn id="56" presetID="26" presetClass="emph" presetSubtype="0" fill="hold" nodeType="afterEffect">
                                  <p:stCondLst>
                                    <p:cond delay="0"/>
                                  </p:stCondLst>
                                  <p:childTnLst>
                                    <p:animEffect transition="out" filter="fade">
                                      <p:cBhvr>
                                        <p:cTn id="57" dur="500" tmFilter="0, 0; .2, .5; .8, .5; 1, 0"/>
                                        <p:tgtEl>
                                          <p:spTgt spid="3">
                                            <p:txEl>
                                              <p:pRg st="7" end="7"/>
                                            </p:txEl>
                                          </p:spTgt>
                                        </p:tgtEl>
                                      </p:cBhvr>
                                    </p:animEffect>
                                    <p:animScale>
                                      <p:cBhvr>
                                        <p:cTn id="58" dur="250" autoRev="1" fill="hold"/>
                                        <p:tgtEl>
                                          <p:spTgt spid="3">
                                            <p:txEl>
                                              <p:pRg st="7" end="7"/>
                                            </p:txEl>
                                          </p:spTgt>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childTnLst>
                          </p:cTn>
                        </p:par>
                        <p:par>
                          <p:cTn id="63" fill="hold">
                            <p:stCondLst>
                              <p:cond delay="0"/>
                            </p:stCondLst>
                            <p:childTnLst>
                              <p:par>
                                <p:cTn id="64" presetID="26" presetClass="emph" presetSubtype="0" fill="hold" nodeType="afterEffect">
                                  <p:stCondLst>
                                    <p:cond delay="0"/>
                                  </p:stCondLst>
                                  <p:childTnLst>
                                    <p:animEffect transition="out" filter="fade">
                                      <p:cBhvr>
                                        <p:cTn id="65" dur="500" tmFilter="0, 0; .2, .5; .8, .5; 1, 0"/>
                                        <p:tgtEl>
                                          <p:spTgt spid="3">
                                            <p:txEl>
                                              <p:pRg st="8" end="8"/>
                                            </p:txEl>
                                          </p:spTgt>
                                        </p:tgtEl>
                                      </p:cBhvr>
                                    </p:animEffect>
                                    <p:animScale>
                                      <p:cBhvr>
                                        <p:cTn id="66" dur="250" autoRev="1" fill="hold"/>
                                        <p:tgtEl>
                                          <p:spTgt spid="3">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solidFill>
                  <a:schemeClr val="tx1"/>
                </a:solidFill>
              </a:rPr>
              <a:t>Current FX situation in UK</a:t>
            </a:r>
            <a:endParaRPr lang="en-GB" b="0" dirty="0"/>
          </a:p>
        </p:txBody>
      </p:sp>
      <p:sp>
        <p:nvSpPr>
          <p:cNvPr id="11" name="Content Placeholder 10"/>
          <p:cNvSpPr txBox="1">
            <a:spLocks noGrp="1"/>
          </p:cNvSpPr>
          <p:nvPr>
            <p:ph idx="1"/>
          </p:nvPr>
        </p:nvSpPr>
        <p:spPr>
          <a:xfrm>
            <a:off x="1947038" y="4105403"/>
            <a:ext cx="863417" cy="523220"/>
          </a:xfrm>
          <a:prstGeom prst="rect">
            <a:avLst/>
          </a:prstGeom>
          <a:noFill/>
        </p:spPr>
        <p:txBody>
          <a:bodyPr wrap="square" rtlCol="0">
            <a:spAutoFit/>
          </a:bodyPr>
          <a:lstStyle/>
          <a:p>
            <a:pPr marL="0" indent="0">
              <a:buNone/>
            </a:pPr>
            <a:r>
              <a:rPr lang="en-GB" sz="2800" b="1" u="sng" dirty="0" smtClean="0">
                <a:solidFill>
                  <a:schemeClr val="tx1">
                    <a:lumMod val="50000"/>
                  </a:schemeClr>
                </a:solidFill>
              </a:rPr>
              <a:t>SME</a:t>
            </a:r>
            <a:endParaRPr lang="en-GB" sz="2800" b="1" u="sng" dirty="0">
              <a:solidFill>
                <a:schemeClr val="tx1">
                  <a:lumMod val="50000"/>
                </a:schemeClr>
              </a:solidFill>
            </a:endParaRPr>
          </a:p>
        </p:txBody>
      </p:sp>
      <p:cxnSp>
        <p:nvCxnSpPr>
          <p:cNvPr id="16" name="Straight Arrow Connector 15"/>
          <p:cNvCxnSpPr/>
          <p:nvPr/>
        </p:nvCxnSpPr>
        <p:spPr>
          <a:xfrm flipV="1">
            <a:off x="3923997" y="2553765"/>
            <a:ext cx="576064" cy="7629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23997" y="3568662"/>
            <a:ext cx="74364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923997" y="3820625"/>
            <a:ext cx="504056" cy="7300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3"/>
          <a:srcRect b="3709"/>
          <a:stretch/>
        </p:blipFill>
        <p:spPr>
          <a:xfrm>
            <a:off x="1744562" y="2777772"/>
            <a:ext cx="1268371" cy="1221334"/>
          </a:xfrm>
          <a:prstGeom prst="rect">
            <a:avLst/>
          </a:prstGeom>
        </p:spPr>
      </p:pic>
      <p:sp>
        <p:nvSpPr>
          <p:cNvPr id="8" name="AutoShape 10" descr="Image result for RB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rotWithShape="1">
          <a:blip r:embed="rId4"/>
          <a:srcRect l="5450" t="25757" r="7897" b="26304"/>
          <a:stretch/>
        </p:blipFill>
        <p:spPr>
          <a:xfrm>
            <a:off x="5057431" y="3388439"/>
            <a:ext cx="2054277" cy="721775"/>
          </a:xfrm>
          <a:prstGeom prst="rect">
            <a:avLst/>
          </a:prstGeom>
        </p:spPr>
      </p:pic>
      <p:pic>
        <p:nvPicPr>
          <p:cNvPr id="14" name="Picture 13"/>
          <p:cNvPicPr>
            <a:picLocks noChangeAspect="1"/>
          </p:cNvPicPr>
          <p:nvPr/>
        </p:nvPicPr>
        <p:blipFill rotWithShape="1">
          <a:blip r:embed="rId5"/>
          <a:srcRect l="1675" t="17008" r="5510" b="17178"/>
          <a:stretch/>
        </p:blipFill>
        <p:spPr>
          <a:xfrm>
            <a:off x="5051892" y="4294010"/>
            <a:ext cx="2944597" cy="669227"/>
          </a:xfrm>
          <a:prstGeom prst="rect">
            <a:avLst/>
          </a:prstGeom>
        </p:spPr>
      </p:pic>
      <p:pic>
        <p:nvPicPr>
          <p:cNvPr id="17" name="Picture 16"/>
          <p:cNvPicPr>
            <a:picLocks noChangeAspect="1"/>
          </p:cNvPicPr>
          <p:nvPr/>
        </p:nvPicPr>
        <p:blipFill>
          <a:blip r:embed="rId6"/>
          <a:stretch>
            <a:fillRect/>
          </a:stretch>
        </p:blipFill>
        <p:spPr>
          <a:xfrm>
            <a:off x="5087897" y="5068480"/>
            <a:ext cx="3182355" cy="65823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3818" y="2431419"/>
            <a:ext cx="2987824" cy="885281"/>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7897" y="1800527"/>
            <a:ext cx="2508439" cy="454654"/>
          </a:xfrm>
          <a:prstGeom prst="rect">
            <a:avLst/>
          </a:prstGeom>
        </p:spPr>
      </p:pic>
    </p:spTree>
    <p:extLst>
      <p:ext uri="{BB962C8B-B14F-4D97-AF65-F5344CB8AC3E}">
        <p14:creationId xmlns:p14="http://schemas.microsoft.com/office/powerpoint/2010/main" val="3560224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What can Moneycorp do?</a:t>
            </a:r>
            <a:endParaRPr lang="en-GB" b="0" dirty="0"/>
          </a:p>
        </p:txBody>
      </p:sp>
      <p:cxnSp>
        <p:nvCxnSpPr>
          <p:cNvPr id="7" name="Straight Arrow Connector 6"/>
          <p:cNvCxnSpPr/>
          <p:nvPr/>
        </p:nvCxnSpPr>
        <p:spPr>
          <a:xfrm>
            <a:off x="1763688" y="3639632"/>
            <a:ext cx="86409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Image result for moneycor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741"/>
          <a:stretch/>
        </p:blipFill>
        <p:spPr bwMode="auto">
          <a:xfrm>
            <a:off x="2888108" y="3151660"/>
            <a:ext cx="2427533" cy="10299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Content Placeholder 10"/>
          <p:cNvSpPr txBox="1">
            <a:spLocks noGrp="1"/>
          </p:cNvSpPr>
          <p:nvPr>
            <p:ph idx="1"/>
          </p:nvPr>
        </p:nvSpPr>
        <p:spPr>
          <a:xfrm>
            <a:off x="489600" y="4299778"/>
            <a:ext cx="894877" cy="523220"/>
          </a:xfrm>
          <a:prstGeom prst="rect">
            <a:avLst/>
          </a:prstGeom>
          <a:noFill/>
        </p:spPr>
        <p:txBody>
          <a:bodyPr wrap="square" rtlCol="0">
            <a:spAutoFit/>
          </a:bodyPr>
          <a:lstStyle/>
          <a:p>
            <a:pPr marL="0" indent="0">
              <a:buNone/>
            </a:pPr>
            <a:r>
              <a:rPr lang="en-GB" b="1" u="sng" dirty="0" smtClean="0">
                <a:solidFill>
                  <a:schemeClr val="tx1">
                    <a:lumMod val="50000"/>
                  </a:schemeClr>
                </a:solidFill>
              </a:rPr>
              <a:t>SME</a:t>
            </a:r>
            <a:endParaRPr lang="en-GB" sz="2800" b="1" u="sng" dirty="0">
              <a:solidFill>
                <a:schemeClr val="tx1">
                  <a:lumMod val="50000"/>
                </a:schemeClr>
              </a:solidFill>
            </a:endParaRPr>
          </a:p>
        </p:txBody>
      </p:sp>
      <p:cxnSp>
        <p:nvCxnSpPr>
          <p:cNvPr id="16" name="Straight Arrow Connector 15"/>
          <p:cNvCxnSpPr/>
          <p:nvPr/>
        </p:nvCxnSpPr>
        <p:spPr>
          <a:xfrm flipV="1">
            <a:off x="5436096" y="2564904"/>
            <a:ext cx="576064" cy="7629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56551" y="3589449"/>
            <a:ext cx="74364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36096" y="3851059"/>
            <a:ext cx="504056" cy="7300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4"/>
          <a:srcRect b="3709"/>
          <a:stretch/>
        </p:blipFill>
        <p:spPr>
          <a:xfrm>
            <a:off x="302854" y="2978782"/>
            <a:ext cx="1268371" cy="1221334"/>
          </a:xfrm>
          <a:prstGeom prst="rect">
            <a:avLst/>
          </a:prstGeom>
        </p:spPr>
      </p:pic>
      <p:sp>
        <p:nvSpPr>
          <p:cNvPr id="8" name="AutoShape 10" descr="Image result for RB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rotWithShape="1">
          <a:blip r:embed="rId5"/>
          <a:srcRect l="5450" t="25757" r="7897" b="26304"/>
          <a:stretch/>
        </p:blipFill>
        <p:spPr>
          <a:xfrm>
            <a:off x="6362252" y="2327511"/>
            <a:ext cx="1535135" cy="539373"/>
          </a:xfrm>
          <a:prstGeom prst="rect">
            <a:avLst/>
          </a:prstGeom>
        </p:spPr>
      </p:pic>
      <p:pic>
        <p:nvPicPr>
          <p:cNvPr id="12" name="Picture 11"/>
          <p:cNvPicPr>
            <a:picLocks noChangeAspect="1"/>
          </p:cNvPicPr>
          <p:nvPr/>
        </p:nvPicPr>
        <p:blipFill rotWithShape="1">
          <a:blip r:embed="rId6"/>
          <a:srcRect l="8417" t="12120" r="7584" b="8469"/>
          <a:stretch/>
        </p:blipFill>
        <p:spPr>
          <a:xfrm>
            <a:off x="6300192" y="1072723"/>
            <a:ext cx="1486718" cy="652071"/>
          </a:xfrm>
          <a:prstGeom prst="rect">
            <a:avLst/>
          </a:prstGeom>
        </p:spPr>
      </p:pic>
      <p:pic>
        <p:nvPicPr>
          <p:cNvPr id="13" name="Picture 12"/>
          <p:cNvPicPr>
            <a:picLocks noChangeAspect="1"/>
          </p:cNvPicPr>
          <p:nvPr/>
        </p:nvPicPr>
        <p:blipFill>
          <a:blip r:embed="rId7"/>
          <a:stretch>
            <a:fillRect/>
          </a:stretch>
        </p:blipFill>
        <p:spPr>
          <a:xfrm>
            <a:off x="6396982" y="2887760"/>
            <a:ext cx="2000329" cy="507592"/>
          </a:xfrm>
          <a:prstGeom prst="rect">
            <a:avLst/>
          </a:prstGeom>
        </p:spPr>
      </p:pic>
      <p:pic>
        <p:nvPicPr>
          <p:cNvPr id="14" name="Picture 13"/>
          <p:cNvPicPr>
            <a:picLocks noChangeAspect="1"/>
          </p:cNvPicPr>
          <p:nvPr/>
        </p:nvPicPr>
        <p:blipFill rotWithShape="1">
          <a:blip r:embed="rId8"/>
          <a:srcRect l="1675" t="17008" r="5510" b="17178"/>
          <a:stretch/>
        </p:blipFill>
        <p:spPr>
          <a:xfrm>
            <a:off x="6364021" y="3478474"/>
            <a:ext cx="2223140" cy="505259"/>
          </a:xfrm>
          <a:prstGeom prst="rect">
            <a:avLst/>
          </a:prstGeom>
        </p:spPr>
      </p:pic>
      <p:pic>
        <p:nvPicPr>
          <p:cNvPr id="15" name="Picture 14"/>
          <p:cNvPicPr>
            <a:picLocks noChangeAspect="1"/>
          </p:cNvPicPr>
          <p:nvPr/>
        </p:nvPicPr>
        <p:blipFill>
          <a:blip r:embed="rId9"/>
          <a:stretch>
            <a:fillRect/>
          </a:stretch>
        </p:blipFill>
        <p:spPr>
          <a:xfrm>
            <a:off x="6358349" y="4456140"/>
            <a:ext cx="2232247" cy="583429"/>
          </a:xfrm>
          <a:prstGeom prst="rect">
            <a:avLst/>
          </a:prstGeom>
        </p:spPr>
      </p:pic>
      <p:pic>
        <p:nvPicPr>
          <p:cNvPr id="17" name="Picture 16"/>
          <p:cNvPicPr>
            <a:picLocks noChangeAspect="1"/>
          </p:cNvPicPr>
          <p:nvPr/>
        </p:nvPicPr>
        <p:blipFill>
          <a:blip r:embed="rId10"/>
          <a:stretch>
            <a:fillRect/>
          </a:stretch>
        </p:blipFill>
        <p:spPr>
          <a:xfrm>
            <a:off x="6397592" y="4025484"/>
            <a:ext cx="2289208" cy="473494"/>
          </a:xfrm>
          <a:prstGeom prst="rect">
            <a:avLst/>
          </a:prstGeom>
        </p:spPr>
      </p:pic>
      <p:pic>
        <p:nvPicPr>
          <p:cNvPr id="19" name="Picture 18"/>
          <p:cNvPicPr>
            <a:picLocks noChangeAspect="1"/>
          </p:cNvPicPr>
          <p:nvPr/>
        </p:nvPicPr>
        <p:blipFill>
          <a:blip r:embed="rId11"/>
          <a:stretch>
            <a:fillRect/>
          </a:stretch>
        </p:blipFill>
        <p:spPr>
          <a:xfrm>
            <a:off x="6401375" y="5045133"/>
            <a:ext cx="1963987" cy="451634"/>
          </a:xfrm>
          <a:prstGeom prst="rect">
            <a:avLst/>
          </a:prstGeom>
        </p:spPr>
      </p:pic>
      <p:pic>
        <p:nvPicPr>
          <p:cNvPr id="22" name="Picture 21"/>
          <p:cNvPicPr>
            <a:picLocks noChangeAspect="1"/>
          </p:cNvPicPr>
          <p:nvPr/>
        </p:nvPicPr>
        <p:blipFill>
          <a:blip r:embed="rId12"/>
          <a:stretch>
            <a:fillRect/>
          </a:stretch>
        </p:blipFill>
        <p:spPr>
          <a:xfrm>
            <a:off x="6396982" y="5565734"/>
            <a:ext cx="2389940" cy="397039"/>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02319" y="1786920"/>
            <a:ext cx="2389575" cy="485750"/>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96982" y="5996228"/>
            <a:ext cx="1691680" cy="741520"/>
          </a:xfrm>
          <a:prstGeom prst="rect">
            <a:avLst/>
          </a:prstGeom>
        </p:spPr>
      </p:pic>
    </p:spTree>
    <p:extLst>
      <p:ext uri="{BB962C8B-B14F-4D97-AF65-F5344CB8AC3E}">
        <p14:creationId xmlns:p14="http://schemas.microsoft.com/office/powerpoint/2010/main" val="4284252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smtClean="0"/>
              <a:t>The benefits of partnering with </a:t>
            </a:r>
            <a:r>
              <a:rPr lang="en-GB" b="0" dirty="0" err="1" smtClean="0"/>
              <a:t>moneycorp</a:t>
            </a:r>
            <a:endParaRPr lang="en-GB" b="0" dirty="0"/>
          </a:p>
        </p:txBody>
      </p:sp>
      <p:sp>
        <p:nvSpPr>
          <p:cNvPr id="3" name="Content Placeholder 2"/>
          <p:cNvSpPr>
            <a:spLocks noGrp="1"/>
          </p:cNvSpPr>
          <p:nvPr>
            <p:ph idx="1"/>
          </p:nvPr>
        </p:nvSpPr>
        <p:spPr/>
        <p:txBody>
          <a:bodyPr>
            <a:normAutofit/>
          </a:bodyPr>
          <a:lstStyle/>
          <a:p>
            <a:pPr lvl="0"/>
            <a:endParaRPr lang="en-GB" sz="2400" dirty="0" smtClean="0">
              <a:solidFill>
                <a:schemeClr val="tx1">
                  <a:lumMod val="50000"/>
                </a:schemeClr>
              </a:solidFill>
            </a:endParaRPr>
          </a:p>
          <a:p>
            <a:pPr lvl="0"/>
            <a:r>
              <a:rPr lang="en-GB" sz="2400" dirty="0" smtClean="0">
                <a:solidFill>
                  <a:schemeClr val="tx1">
                    <a:lumMod val="50000"/>
                  </a:schemeClr>
                </a:solidFill>
              </a:rPr>
              <a:t>Preferential </a:t>
            </a:r>
            <a:r>
              <a:rPr lang="en-GB" sz="2400" dirty="0">
                <a:solidFill>
                  <a:schemeClr val="tx1">
                    <a:lumMod val="50000"/>
                  </a:schemeClr>
                </a:solidFill>
              </a:rPr>
              <a:t>exchange rates </a:t>
            </a:r>
          </a:p>
          <a:p>
            <a:pPr lvl="0"/>
            <a:r>
              <a:rPr lang="en-GB" sz="2400" dirty="0">
                <a:solidFill>
                  <a:schemeClr val="tx1">
                    <a:lumMod val="50000"/>
                  </a:schemeClr>
                </a:solidFill>
              </a:rPr>
              <a:t>Dedicated account manager and expert market guidance </a:t>
            </a:r>
          </a:p>
          <a:p>
            <a:pPr lvl="0"/>
            <a:r>
              <a:rPr lang="en-GB" sz="2400" dirty="0">
                <a:solidFill>
                  <a:schemeClr val="tx1">
                    <a:lumMod val="50000"/>
                  </a:schemeClr>
                </a:solidFill>
              </a:rPr>
              <a:t>Funds safeguarded in segregated client bank accounts</a:t>
            </a:r>
          </a:p>
          <a:p>
            <a:pPr lvl="0"/>
            <a:r>
              <a:rPr lang="en-GB" sz="2400" dirty="0">
                <a:solidFill>
                  <a:schemeClr val="tx1">
                    <a:lumMod val="50000"/>
                  </a:schemeClr>
                </a:solidFill>
              </a:rPr>
              <a:t>Easy to use, fast online platform 24/7 or can deal via the phone</a:t>
            </a:r>
          </a:p>
          <a:p>
            <a:pPr lvl="0"/>
            <a:r>
              <a:rPr lang="en-GB" sz="2400" dirty="0">
                <a:solidFill>
                  <a:schemeClr val="tx1">
                    <a:lumMod val="50000"/>
                  </a:schemeClr>
                </a:solidFill>
              </a:rPr>
              <a:t>Multiple currency hold accounts when you open your Moneycorp account</a:t>
            </a:r>
          </a:p>
          <a:p>
            <a:pPr lvl="0"/>
            <a:r>
              <a:rPr lang="en-GB" sz="2400" dirty="0">
                <a:solidFill>
                  <a:schemeClr val="tx1">
                    <a:lumMod val="50000"/>
                  </a:schemeClr>
                </a:solidFill>
              </a:rPr>
              <a:t>FX products tailored to your needs </a:t>
            </a:r>
          </a:p>
          <a:p>
            <a:pPr lvl="0"/>
            <a:r>
              <a:rPr lang="en-GB" sz="2400" dirty="0">
                <a:solidFill>
                  <a:schemeClr val="tx1">
                    <a:lumMod val="50000"/>
                  </a:schemeClr>
                </a:solidFill>
              </a:rPr>
              <a:t>Free transfers - no fees or added charges on a single payment off the back of an FX deal</a:t>
            </a:r>
          </a:p>
          <a:p>
            <a:endParaRPr lang="en-GB" dirty="0"/>
          </a:p>
        </p:txBody>
      </p:sp>
    </p:spTree>
    <p:extLst>
      <p:ext uri="{BB962C8B-B14F-4D97-AF65-F5344CB8AC3E}">
        <p14:creationId xmlns:p14="http://schemas.microsoft.com/office/powerpoint/2010/main" val="1112675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Moneycorp">
      <a:dk1>
        <a:srgbClr val="72626B"/>
      </a:dk1>
      <a:lt1>
        <a:srgbClr val="FFFFFF"/>
      </a:lt1>
      <a:dk2>
        <a:srgbClr val="ED1944"/>
      </a:dk2>
      <a:lt2>
        <a:srgbClr val="FFFFFF"/>
      </a:lt2>
      <a:accent1>
        <a:srgbClr val="F4758E"/>
      </a:accent1>
      <a:accent2>
        <a:srgbClr val="72626B"/>
      </a:accent2>
      <a:accent3>
        <a:srgbClr val="AC9EA6"/>
      </a:accent3>
      <a:accent4>
        <a:srgbClr val="FBD1D9"/>
      </a:accent4>
      <a:accent5>
        <a:srgbClr val="FFFFFF"/>
      </a:accent5>
      <a:accent6>
        <a:srgbClr val="FFFFFF"/>
      </a:accent6>
      <a:hlink>
        <a:srgbClr val="ED1944"/>
      </a:hlink>
      <a:folHlink>
        <a:srgbClr val="ED19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19666</TotalTime>
  <Words>915</Words>
  <Application>Microsoft Office PowerPoint</Application>
  <PresentationFormat>On-screen Show (4:3)</PresentationFormat>
  <Paragraphs>134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Museo Sans 300</vt:lpstr>
      <vt:lpstr>Praxis Com</vt:lpstr>
      <vt:lpstr>Wingdings</vt:lpstr>
      <vt:lpstr>1_Office Theme</vt:lpstr>
      <vt:lpstr> </vt:lpstr>
      <vt:lpstr>Who are                               ?</vt:lpstr>
      <vt:lpstr>About Moneycorp</vt:lpstr>
      <vt:lpstr>PowerPoint Presentation</vt:lpstr>
      <vt:lpstr>PowerPoint Presentation</vt:lpstr>
      <vt:lpstr>All change for accountants</vt:lpstr>
      <vt:lpstr>Current FX situation in UK</vt:lpstr>
      <vt:lpstr>What can Moneycorp do?</vt:lpstr>
      <vt:lpstr>The benefits of partnering with moneycorp</vt:lpstr>
      <vt:lpstr>PowerPoint Presentation</vt:lpstr>
      <vt:lpstr>Get In Touch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Moneycorp</dc:title>
  <dc:creator>Christina Foxwell</dc:creator>
  <cp:lastModifiedBy>Andrew Frost</cp:lastModifiedBy>
  <cp:revision>312</cp:revision>
  <cp:lastPrinted>2018-09-07T10:50:18Z</cp:lastPrinted>
  <dcterms:created xsi:type="dcterms:W3CDTF">2015-09-01T08:13:19Z</dcterms:created>
  <dcterms:modified xsi:type="dcterms:W3CDTF">2018-09-10T14:21:50Z</dcterms:modified>
</cp:coreProperties>
</file>